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0"/>
  </p:notesMasterIdLst>
  <p:sldIdLst>
    <p:sldId id="373" r:id="rId2"/>
    <p:sldId id="301" r:id="rId3"/>
    <p:sldId id="256" r:id="rId4"/>
    <p:sldId id="303" r:id="rId5"/>
    <p:sldId id="268" r:id="rId6"/>
    <p:sldId id="261" r:id="rId7"/>
    <p:sldId id="263" r:id="rId8"/>
    <p:sldId id="292" r:id="rId9"/>
    <p:sldId id="291" r:id="rId10"/>
    <p:sldId id="302" r:id="rId11"/>
    <p:sldId id="298" r:id="rId12"/>
    <p:sldId id="299" r:id="rId13"/>
    <p:sldId id="281" r:id="rId14"/>
    <p:sldId id="283" r:id="rId15"/>
    <p:sldId id="285" r:id="rId16"/>
    <p:sldId id="284" r:id="rId17"/>
    <p:sldId id="304" r:id="rId18"/>
    <p:sldId id="319" r:id="rId19"/>
    <p:sldId id="257" r:id="rId20"/>
    <p:sldId id="320" r:id="rId21"/>
    <p:sldId id="258" r:id="rId22"/>
    <p:sldId id="321" r:id="rId23"/>
    <p:sldId id="279" r:id="rId24"/>
    <p:sldId id="288" r:id="rId25"/>
    <p:sldId id="322" r:id="rId26"/>
    <p:sldId id="323" r:id="rId27"/>
    <p:sldId id="290" r:id="rId28"/>
    <p:sldId id="274" r:id="rId29"/>
    <p:sldId id="275" r:id="rId30"/>
    <p:sldId id="324" r:id="rId31"/>
    <p:sldId id="277" r:id="rId32"/>
    <p:sldId id="267" r:id="rId33"/>
    <p:sldId id="307" r:id="rId34"/>
    <p:sldId id="305" r:id="rId35"/>
    <p:sldId id="311" r:id="rId36"/>
    <p:sldId id="312" r:id="rId37"/>
    <p:sldId id="313" r:id="rId38"/>
    <p:sldId id="314" r:id="rId39"/>
    <p:sldId id="315" r:id="rId40"/>
    <p:sldId id="316" r:id="rId41"/>
    <p:sldId id="325" r:id="rId42"/>
    <p:sldId id="333" r:id="rId43"/>
    <p:sldId id="327" r:id="rId44"/>
    <p:sldId id="331" r:id="rId45"/>
    <p:sldId id="334" r:id="rId46"/>
    <p:sldId id="335" r:id="rId47"/>
    <p:sldId id="265" r:id="rId48"/>
    <p:sldId id="262" r:id="rId49"/>
    <p:sldId id="336" r:id="rId50"/>
    <p:sldId id="337" r:id="rId51"/>
    <p:sldId id="338" r:id="rId52"/>
    <p:sldId id="339" r:id="rId53"/>
    <p:sldId id="280" r:id="rId54"/>
    <p:sldId id="278" r:id="rId55"/>
    <p:sldId id="340" r:id="rId56"/>
    <p:sldId id="306" r:id="rId57"/>
    <p:sldId id="341" r:id="rId58"/>
    <p:sldId id="342" r:id="rId59"/>
    <p:sldId id="343" r:id="rId60"/>
    <p:sldId id="344" r:id="rId61"/>
    <p:sldId id="308" r:id="rId62"/>
    <p:sldId id="345" r:id="rId63"/>
    <p:sldId id="310" r:id="rId64"/>
    <p:sldId id="317" r:id="rId65"/>
    <p:sldId id="346" r:id="rId66"/>
    <p:sldId id="295" r:id="rId67"/>
    <p:sldId id="347" r:id="rId68"/>
    <p:sldId id="348" r:id="rId69"/>
    <p:sldId id="349" r:id="rId70"/>
    <p:sldId id="297" r:id="rId71"/>
    <p:sldId id="350" r:id="rId72"/>
    <p:sldId id="294" r:id="rId73"/>
    <p:sldId id="351" r:id="rId74"/>
    <p:sldId id="352" r:id="rId75"/>
    <p:sldId id="353" r:id="rId76"/>
    <p:sldId id="296" r:id="rId77"/>
    <p:sldId id="354" r:id="rId78"/>
    <p:sldId id="355" r:id="rId79"/>
    <p:sldId id="356" r:id="rId80"/>
    <p:sldId id="309" r:id="rId81"/>
    <p:sldId id="357" r:id="rId82"/>
    <p:sldId id="358" r:id="rId83"/>
    <p:sldId id="359" r:id="rId84"/>
    <p:sldId id="360" r:id="rId85"/>
    <p:sldId id="361" r:id="rId86"/>
    <p:sldId id="362" r:id="rId87"/>
    <p:sldId id="363" r:id="rId88"/>
    <p:sldId id="372" r:id="rId89"/>
    <p:sldId id="365" r:id="rId90"/>
    <p:sldId id="366" r:id="rId91"/>
    <p:sldId id="367" r:id="rId92"/>
    <p:sldId id="368" r:id="rId93"/>
    <p:sldId id="369" r:id="rId94"/>
    <p:sldId id="370" r:id="rId95"/>
    <p:sldId id="371" r:id="rId96"/>
    <p:sldId id="326" r:id="rId97"/>
    <p:sldId id="329" r:id="rId98"/>
    <p:sldId id="328"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9" d="100"/>
          <a:sy n="79" d="100"/>
        </p:scale>
        <p:origin x="10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0BE94-49AD-4777-8990-6492CEA6132E}"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592DD-0266-42C9-8D0C-3ACF6BD5B63A}" type="slidenum">
              <a:rPr lang="en-US" smtClean="0"/>
              <a:t>‹#›</a:t>
            </a:fld>
            <a:endParaRPr lang="en-US"/>
          </a:p>
        </p:txBody>
      </p:sp>
    </p:spTree>
    <p:extLst>
      <p:ext uri="{BB962C8B-B14F-4D97-AF65-F5344CB8AC3E}">
        <p14:creationId xmlns:p14="http://schemas.microsoft.com/office/powerpoint/2010/main" val="84075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ebmd.com/lung/covid-19-symptoms#1-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oronavirus/2019-ncov/hcp/clinical-care/underlyingcondition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cine.yale.edu/coved/modules/virus/respirator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746240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nas.org/content/117/22/11875"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opkinsmedicine.org/health/conditions-and-diseases/the-immune-syste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ho.int/news-room/feature-stories/detail/how-do-vaccines-wor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sn.com/en-us/health/medical/how-long-should-covid-vaccine-side-effects-last/ar-BB1fWXQz"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witter.com/CDCgov/status/1375100422092902414"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dc.gov/coronavirus/2019-ncov/vaccines/faq.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ilc.org/2021/04/12/immigrant-access-to-the-covid-19-vaccin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vwire.com/2021/10/06/alarming-myths-discourage-valley-farmworkers-from-getting-covid-vaccin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media/releases/2020/p0714-americans-to-wear-masks.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cdc.gov/coronavirus/2019-ncov/prevent-getting-sick/diy-cloth-face-coverings.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ealthcare.utah.edu/infectiousdiseases/general.ph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opkinsmedicine.org/coronavirus/_documents/INF2003076_VW_Hand-Sewn%20Mask%20instructions-1.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opkinsmedicine.org/health/conditions-and-diseases/coronavirus/proper-mask-wearing-coronavirus-prevention-infographic"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coronavirus/2019-ncov/science/science-briefs/sars-cov-2-transmission.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handwashing/when-how-handwashing.html"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urworldindata.org/covid-vaccinations?country=OWID_WR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healthywater/hygiene/etiquette/coughing_sneezing.html"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features/rhinoviruses/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henryford.com/blog/2021/04/getting-covid-vaccine-what-to-know"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twitter.com/CDCgov/status/1375100422092902414"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harvard.edu/diseases-and-conditions/covid-19-basic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who.int/docs/default-source/searo/thailand/12myths-final099bfbf976c54d5fa3407a65b6d9fa9d.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orldometers.info/coronavirus/countries-where-coronavirus-has-sprea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harvard.edu/diseases-and-conditions/coronavirus-resource-cente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6592DD-0266-42C9-8D0C-3ACF6BD5B63A}" type="slidenum">
              <a:rPr lang="en-US" smtClean="0"/>
              <a:t>3</a:t>
            </a:fld>
            <a:endParaRPr lang="en-US"/>
          </a:p>
        </p:txBody>
      </p:sp>
    </p:spTree>
    <p:extLst>
      <p:ext uri="{BB962C8B-B14F-4D97-AF65-F5344CB8AC3E}">
        <p14:creationId xmlns:p14="http://schemas.microsoft.com/office/powerpoint/2010/main" val="396982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“Symptoms of Coronavirus,” </a:t>
            </a:r>
            <a:r>
              <a:rPr lang="en-US" sz="1200" i="1" dirty="0"/>
              <a:t>Web</a:t>
            </a:r>
            <a:r>
              <a:rPr lang="en-US" sz="1200" dirty="0"/>
              <a:t>MD. </a:t>
            </a:r>
            <a:r>
              <a:rPr lang="en-US" sz="1200" dirty="0">
                <a:hlinkClick r:id="rId3"/>
              </a:rPr>
              <a:t>https://www.webmd.com/lung/covid-19-symptoms#1-2</a:t>
            </a:r>
            <a:endParaRPr lang="en-US" sz="1200" dirty="0"/>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22</a:t>
            </a:fld>
            <a:endParaRPr lang="en-US"/>
          </a:p>
        </p:txBody>
      </p:sp>
    </p:spTree>
    <p:extLst>
      <p:ext uri="{BB962C8B-B14F-4D97-AF65-F5344CB8AC3E}">
        <p14:creationId xmlns:p14="http://schemas.microsoft.com/office/powerpoint/2010/main" val="231534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panose="020F0502020204030204" pitchFamily="34" charset="0"/>
                <a:cs typeface="Calibri" panose="020F0502020204030204" pitchFamily="34" charset="0"/>
              </a:rPr>
              <a:t>“Underlying Medical Conditions Associated with Higher Risk for Severe COVID: Information for Healthcare Providers,” CDC. October 14, 2021. </a:t>
            </a:r>
            <a:r>
              <a:rPr lang="en-US" dirty="0">
                <a:solidFill>
                  <a:srgbClr val="000000"/>
                </a:solidFill>
                <a:latin typeface="Calibri" panose="020F0502020204030204" pitchFamily="34" charset="0"/>
                <a:cs typeface="Calibri" panose="020F0502020204030204" pitchFamily="34" charset="0"/>
                <a:hlinkClick r:id="rId3"/>
              </a:rPr>
              <a:t>https://www.cdc.gov/coronavirus/2019-ncov/hcp/clinical-care/underlyingconditions.html</a:t>
            </a:r>
            <a:endParaRPr lang="en-US" dirty="0">
              <a:solidFill>
                <a:srgbClr val="000000"/>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25</a:t>
            </a:fld>
            <a:endParaRPr lang="en-US"/>
          </a:p>
        </p:txBody>
      </p:sp>
    </p:spTree>
    <p:extLst>
      <p:ext uri="{BB962C8B-B14F-4D97-AF65-F5344CB8AC3E}">
        <p14:creationId xmlns:p14="http://schemas.microsoft.com/office/powerpoint/2010/main" val="159751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a:t>
            </a:r>
            <a:r>
              <a:rPr lang="en-US" baseline="0" dirty="0"/>
              <a:t> blood pressure is also called hypertension. </a:t>
            </a:r>
            <a:r>
              <a:rPr lang="en-US" sz="1200" dirty="0">
                <a:solidFill>
                  <a:srgbClr val="000000"/>
                </a:solidFill>
                <a:latin typeface="Calibri" panose="020F0502020204030204" pitchFamily="34" charset="0"/>
                <a:cs typeface="Calibri" panose="020F0502020204030204" pitchFamily="34" charset="0"/>
              </a:rPr>
              <a:t>CDC lists hypertension as “possibly” increasing risk. However, a large number of studies have concluded that there is an increased risk. See: Shah-Abas, Muhamad, et al. “COVID-19 and Hypertension: The What, They Why, and the How,” Frontiers in Physiology. December 2021. https://www.ncbi.nlm.nih.gov/pmc/articles/PMC8126692/ </a:t>
            </a:r>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26</a:t>
            </a:fld>
            <a:endParaRPr lang="en-US"/>
          </a:p>
        </p:txBody>
      </p:sp>
    </p:spTree>
    <p:extLst>
      <p:ext uri="{BB962C8B-B14F-4D97-AF65-F5344CB8AC3E}">
        <p14:creationId xmlns:p14="http://schemas.microsoft.com/office/powerpoint/2010/main" val="2591917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Bryce, Emma. “How do lungs work?” Yale School of Medicine. </a:t>
            </a:r>
            <a:r>
              <a:rPr lang="en-US" sz="1200" dirty="0">
                <a:hlinkClick r:id="rId3"/>
              </a:rPr>
              <a:t>https://medicine.yale.edu/coved/modules/virus/respiratory/</a:t>
            </a:r>
            <a:r>
              <a:rPr lang="en-US" sz="1200" dirty="0"/>
              <a:t> and </a:t>
            </a:r>
            <a:r>
              <a:rPr lang="en-US" dirty="0"/>
              <a:t>“Challenge 5: How does COVID-19 affect the respiratory system?” Yale School of Medicine. </a:t>
            </a:r>
            <a:r>
              <a:rPr lang="en-US" dirty="0">
                <a:hlinkClick r:id="rId3"/>
              </a:rPr>
              <a:t>https://medicine.yale.edu/coved/modules/virus/respiratory/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27</a:t>
            </a:fld>
            <a:endParaRPr lang="en-US"/>
          </a:p>
        </p:txBody>
      </p:sp>
    </p:spTree>
    <p:extLst>
      <p:ext uri="{BB962C8B-B14F-4D97-AF65-F5344CB8AC3E}">
        <p14:creationId xmlns:p14="http://schemas.microsoft.com/office/powerpoint/2010/main" val="2098431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 Air and Coronavirus (COVID-19),” United States Environmental Protection Agency, https://www.epa.gov/coronavirus/indoor-air-and-coronavirus-covid-19</a:t>
            </a:r>
          </a:p>
        </p:txBody>
      </p:sp>
      <p:sp>
        <p:nvSpPr>
          <p:cNvPr id="4" name="Slide Number Placeholder 3"/>
          <p:cNvSpPr>
            <a:spLocks noGrp="1"/>
          </p:cNvSpPr>
          <p:nvPr>
            <p:ph type="sldNum" sz="quarter" idx="5"/>
          </p:nvPr>
        </p:nvSpPr>
        <p:spPr/>
        <p:txBody>
          <a:bodyPr/>
          <a:lstStyle/>
          <a:p>
            <a:fld id="{EFDD2A77-F37E-48D1-8756-BCF652F77017}" type="slidenum">
              <a:rPr lang="en-US" smtClean="0"/>
              <a:t>28</a:t>
            </a:fld>
            <a:endParaRPr lang="en-US"/>
          </a:p>
        </p:txBody>
      </p:sp>
    </p:spTree>
    <p:extLst>
      <p:ext uri="{BB962C8B-B14F-4D97-AF65-F5344CB8AC3E}">
        <p14:creationId xmlns:p14="http://schemas.microsoft.com/office/powerpoint/2010/main" val="230128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cs typeface="Calibri" panose="020F0502020204030204" pitchFamily="34" charset="0"/>
              </a:rPr>
              <a:t>Rajiv, </a:t>
            </a:r>
            <a:r>
              <a:rPr lang="en-US" sz="1200" dirty="0" err="1">
                <a:solidFill>
                  <a:srgbClr val="000000"/>
                </a:solidFill>
                <a:latin typeface="Calibri" panose="020F0502020204030204" pitchFamily="34" charset="0"/>
                <a:cs typeface="Calibri" panose="020F0502020204030204" pitchFamily="34" charset="0"/>
              </a:rPr>
              <a:t>Dand</a:t>
            </a:r>
            <a:r>
              <a:rPr lang="en-US" sz="1200" dirty="0">
                <a:solidFill>
                  <a:srgbClr val="000000"/>
                </a:solidFill>
                <a:latin typeface="Calibri" panose="020F0502020204030204" pitchFamily="34" charset="0"/>
                <a:cs typeface="Calibri" panose="020F0502020204030204" pitchFamily="34" charset="0"/>
              </a:rPr>
              <a:t> and Lie, </a:t>
            </a:r>
            <a:r>
              <a:rPr lang="en-US" sz="1200" dirty="0" err="1">
                <a:solidFill>
                  <a:srgbClr val="000000"/>
                </a:solidFill>
                <a:latin typeface="Calibri" panose="020F0502020204030204" pitchFamily="34" charset="0"/>
                <a:cs typeface="Calibri" panose="020F0502020204030204" pitchFamily="34" charset="0"/>
              </a:rPr>
              <a:t>Jie</a:t>
            </a:r>
            <a:r>
              <a:rPr lang="en-US" sz="1200" dirty="0">
                <a:solidFill>
                  <a:srgbClr val="000000"/>
                </a:solidFill>
                <a:latin typeface="Calibri" panose="020F0502020204030204" pitchFamily="34" charset="0"/>
                <a:cs typeface="Calibri" panose="020F0502020204030204" pitchFamily="34" charset="0"/>
              </a:rPr>
              <a:t>. </a:t>
            </a:r>
            <a:r>
              <a:rPr lang="en-US" sz="1200" i="0" dirty="0">
                <a:solidFill>
                  <a:srgbClr val="000000"/>
                </a:solidFill>
                <a:effectLst/>
                <a:latin typeface="Calibri" panose="020F0502020204030204" pitchFamily="34" charset="0"/>
                <a:cs typeface="Calibri" panose="020F0502020204030204" pitchFamily="34" charset="0"/>
              </a:rPr>
              <a:t>“Coughs and Sneezes: Their Role in Transmission of Respiratory Viral Infections, Including SARS-CoV-2,” American Thoracic Society.  September 1, 2020. </a:t>
            </a:r>
            <a:r>
              <a:rPr lang="en-US" sz="1200" i="0" dirty="0">
                <a:solidFill>
                  <a:srgbClr val="000000"/>
                </a:solidFill>
                <a:effectLst/>
                <a:latin typeface="Calibri" panose="020F0502020204030204" pitchFamily="34" charset="0"/>
                <a:cs typeface="Calibri" panose="020F0502020204030204" pitchFamily="34" charset="0"/>
                <a:hlinkClick r:id="rId3"/>
              </a:rPr>
              <a:t>https://www.ncbi.nlm.nih.gov/pmc/articles/PMC7462404/</a:t>
            </a:r>
            <a:endParaRPr lang="en-US" sz="1200" i="0" dirty="0">
              <a:solidFill>
                <a:srgbClr val="000000"/>
              </a:solidFill>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30</a:t>
            </a:fld>
            <a:endParaRPr lang="en-US"/>
          </a:p>
        </p:txBody>
      </p:sp>
    </p:spTree>
    <p:extLst>
      <p:ext uri="{BB962C8B-B14F-4D97-AF65-F5344CB8AC3E}">
        <p14:creationId xmlns:p14="http://schemas.microsoft.com/office/powerpoint/2010/main" val="3295505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solidFill>
                  <a:srgbClr val="000000"/>
                </a:solidFill>
                <a:effectLst/>
              </a:rPr>
              <a:t>Stadnytski</a:t>
            </a:r>
            <a:r>
              <a:rPr lang="en-US" sz="1200" i="0" dirty="0">
                <a:solidFill>
                  <a:srgbClr val="000000"/>
                </a:solidFill>
                <a:effectLst/>
              </a:rPr>
              <a:t>, </a:t>
            </a:r>
            <a:r>
              <a:rPr lang="en-US" sz="1200" i="0" dirty="0" err="1">
                <a:solidFill>
                  <a:srgbClr val="000000"/>
                </a:solidFill>
                <a:effectLst/>
              </a:rPr>
              <a:t>Valentyn</a:t>
            </a:r>
            <a:r>
              <a:rPr lang="en-US" sz="1200" i="0" dirty="0">
                <a:solidFill>
                  <a:srgbClr val="000000"/>
                </a:solidFill>
                <a:effectLst/>
              </a:rPr>
              <a:t>, et al., “The airborne lifetime of small speech droplets and their potential importance in SARS-CoV-2 transmission,” Proceedings of the National Academy of Sciences of the United States. June 2, 2020. </a:t>
            </a:r>
            <a:r>
              <a:rPr lang="en-US" sz="1200" i="0" dirty="0">
                <a:solidFill>
                  <a:srgbClr val="000000"/>
                </a:solidFill>
                <a:effectLst/>
                <a:hlinkClick r:id="rId3"/>
              </a:rPr>
              <a:t>https://www.pnas.org/content/117/22/11875</a:t>
            </a:r>
            <a:endParaRPr lang="en-US" sz="1200" i="0" dirty="0">
              <a:solidFill>
                <a:srgbClr val="000000"/>
              </a:solidFill>
              <a:effectLst/>
            </a:endParaRPr>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31</a:t>
            </a:fld>
            <a:endParaRPr lang="en-US"/>
          </a:p>
        </p:txBody>
      </p:sp>
    </p:spTree>
    <p:extLst>
      <p:ext uri="{BB962C8B-B14F-4D97-AF65-F5344CB8AC3E}">
        <p14:creationId xmlns:p14="http://schemas.microsoft.com/office/powerpoint/2010/main" val="3899413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are encouraged to collect trainee responses. Slide 21 provides an opportunity for trainees to review their responses. See the notes section in slide 21 for background information for the correct responses to the problems. </a:t>
            </a:r>
          </a:p>
        </p:txBody>
      </p:sp>
      <p:sp>
        <p:nvSpPr>
          <p:cNvPr id="4" name="Slide Number Placeholder 3"/>
          <p:cNvSpPr>
            <a:spLocks noGrp="1"/>
          </p:cNvSpPr>
          <p:nvPr>
            <p:ph type="sldNum" sz="quarter" idx="10"/>
          </p:nvPr>
        </p:nvSpPr>
        <p:spPr/>
        <p:txBody>
          <a:bodyPr/>
          <a:lstStyle/>
          <a:p>
            <a:fld id="{EFDD2A77-F37E-48D1-8756-BCF652F77017}" type="slidenum">
              <a:rPr lang="en-US" smtClean="0"/>
              <a:t>33</a:t>
            </a:fld>
            <a:endParaRPr lang="en-US"/>
          </a:p>
        </p:txBody>
      </p:sp>
    </p:spTree>
    <p:extLst>
      <p:ext uri="{BB962C8B-B14F-4D97-AF65-F5344CB8AC3E}">
        <p14:creationId xmlns:p14="http://schemas.microsoft.com/office/powerpoint/2010/main" val="300889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following presents background information. </a:t>
            </a:r>
            <a:br>
              <a:rPr lang="en-US" dirty="0"/>
            </a:br>
            <a:r>
              <a:rPr lang="en-US" dirty="0"/>
              <a:t>- COVID-19 is a respiratory illness and is not spread by mosquitos. See: World Health Organization, “Myth Busters,” https://www.who.int/emergencies/diseases/novel-coronavirus-2019/advice-for-public/myth-busters#:~:text=To%20date%20there%20has%20been,discharge%20from%20the%20nose.</a:t>
            </a:r>
          </a:p>
          <a:p>
            <a:endParaRPr lang="en-US" dirty="0"/>
          </a:p>
        </p:txBody>
      </p:sp>
      <p:sp>
        <p:nvSpPr>
          <p:cNvPr id="4" name="Slide Number Placeholder 3"/>
          <p:cNvSpPr>
            <a:spLocks noGrp="1"/>
          </p:cNvSpPr>
          <p:nvPr>
            <p:ph type="sldNum" sz="quarter" idx="5"/>
          </p:nvPr>
        </p:nvSpPr>
        <p:spPr/>
        <p:txBody>
          <a:bodyPr/>
          <a:lstStyle/>
          <a:p>
            <a:fld id="{EFDD2A77-F37E-48D1-8756-BCF652F77017}" type="slidenum">
              <a:rPr lang="en-US" smtClean="0"/>
              <a:t>34</a:t>
            </a:fld>
            <a:endParaRPr lang="en-US"/>
          </a:p>
        </p:txBody>
      </p:sp>
    </p:spTree>
    <p:extLst>
      <p:ext uri="{BB962C8B-B14F-4D97-AF65-F5344CB8AC3E}">
        <p14:creationId xmlns:p14="http://schemas.microsoft.com/office/powerpoint/2010/main" val="27271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map how coronavirus infection travels through the cells of the nasal cavity and respiratory tract,” </a:t>
            </a:r>
            <a:r>
              <a:rPr lang="en-US" dirty="0" err="1"/>
              <a:t>Gillings</a:t>
            </a:r>
            <a:r>
              <a:rPr lang="en-US" dirty="0"/>
              <a:t> School of Public Health, UNC. https://sph.unc.edu/sph-news/researchers-map-how-coronavirus-infection-travels-through-cells-of-nasal-cavity-and-respiratory-tract/ </a:t>
            </a:r>
          </a:p>
        </p:txBody>
      </p:sp>
      <p:sp>
        <p:nvSpPr>
          <p:cNvPr id="4" name="Slide Number Placeholder 3"/>
          <p:cNvSpPr>
            <a:spLocks noGrp="1"/>
          </p:cNvSpPr>
          <p:nvPr>
            <p:ph type="sldNum" sz="quarter" idx="5"/>
          </p:nvPr>
        </p:nvSpPr>
        <p:spPr/>
        <p:txBody>
          <a:bodyPr/>
          <a:lstStyle/>
          <a:p>
            <a:fld id="{EFDD2A77-F37E-48D1-8756-BCF652F77017}" type="slidenum">
              <a:rPr lang="en-US" smtClean="0"/>
              <a:t>36</a:t>
            </a:fld>
            <a:endParaRPr lang="en-US"/>
          </a:p>
        </p:txBody>
      </p:sp>
    </p:spTree>
    <p:extLst>
      <p:ext uri="{BB962C8B-B14F-4D97-AF65-F5344CB8AC3E}">
        <p14:creationId xmlns:p14="http://schemas.microsoft.com/office/powerpoint/2010/main" val="347394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6592DD-0266-42C9-8D0C-3ACF6BD5B63A}" type="slidenum">
              <a:rPr lang="en-US" smtClean="0"/>
              <a:t>4</a:t>
            </a:fld>
            <a:endParaRPr lang="en-US"/>
          </a:p>
        </p:txBody>
      </p:sp>
    </p:spTree>
    <p:extLst>
      <p:ext uri="{BB962C8B-B14F-4D97-AF65-F5344CB8AC3E}">
        <p14:creationId xmlns:p14="http://schemas.microsoft.com/office/powerpoint/2010/main" val="206744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000000"/>
                </a:solidFill>
                <a:effectLst/>
                <a:latin typeface="Open Sans" panose="020B0606030504020204" pitchFamily="34" charset="0"/>
              </a:rPr>
              <a:t>Scientific Brief: SARS-CoV-2 Transmission,” May 7, 2021. Centers for Disease Control and Infection. https://www.cdc.gov/coronavirus/2019-ncov/science/science-briefs/sars-cov-2-transmission.html</a:t>
            </a:r>
          </a:p>
          <a:p>
            <a:endParaRPr lang="en-US" dirty="0"/>
          </a:p>
        </p:txBody>
      </p:sp>
      <p:sp>
        <p:nvSpPr>
          <p:cNvPr id="4" name="Slide Number Placeholder 3"/>
          <p:cNvSpPr>
            <a:spLocks noGrp="1"/>
          </p:cNvSpPr>
          <p:nvPr>
            <p:ph type="sldNum" sz="quarter" idx="5"/>
          </p:nvPr>
        </p:nvSpPr>
        <p:spPr/>
        <p:txBody>
          <a:bodyPr/>
          <a:lstStyle/>
          <a:p>
            <a:fld id="{EFDD2A77-F37E-48D1-8756-BCF652F77017}" type="slidenum">
              <a:rPr lang="en-US" smtClean="0"/>
              <a:t>38</a:t>
            </a:fld>
            <a:endParaRPr lang="en-US"/>
          </a:p>
        </p:txBody>
      </p:sp>
    </p:spTree>
    <p:extLst>
      <p:ext uri="{BB962C8B-B14F-4D97-AF65-F5344CB8AC3E}">
        <p14:creationId xmlns:p14="http://schemas.microsoft.com/office/powerpoint/2010/main" val="2430414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Protect Yourself and Others,” Centers for Disease Control and Prevention. https://www.cdc.gov/coronavirus/2019-ncov/prevent-getting-sick/prevention.html#stay6ft%20</a:t>
            </a:r>
          </a:p>
          <a:p>
            <a:endParaRPr lang="en-US" dirty="0"/>
          </a:p>
        </p:txBody>
      </p:sp>
      <p:sp>
        <p:nvSpPr>
          <p:cNvPr id="4" name="Slide Number Placeholder 3"/>
          <p:cNvSpPr>
            <a:spLocks noGrp="1"/>
          </p:cNvSpPr>
          <p:nvPr>
            <p:ph type="sldNum" sz="quarter" idx="5"/>
          </p:nvPr>
        </p:nvSpPr>
        <p:spPr/>
        <p:txBody>
          <a:bodyPr/>
          <a:lstStyle/>
          <a:p>
            <a:fld id="{EFDD2A77-F37E-48D1-8756-BCF652F77017}" type="slidenum">
              <a:rPr lang="en-US" smtClean="0"/>
              <a:t>40</a:t>
            </a:fld>
            <a:endParaRPr lang="en-US"/>
          </a:p>
        </p:txBody>
      </p:sp>
    </p:spTree>
    <p:extLst>
      <p:ext uri="{BB962C8B-B14F-4D97-AF65-F5344CB8AC3E}">
        <p14:creationId xmlns:p14="http://schemas.microsoft.com/office/powerpoint/2010/main" val="783551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Immune System,” Johns Hopkins Medicine. </a:t>
            </a:r>
            <a:r>
              <a:rPr lang="en-US" dirty="0">
                <a:hlinkClick r:id="rId3"/>
              </a:rPr>
              <a:t>https://www.hopkinsmedicine.org/health/conditions-and-diseases/the-immune-system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also: “</a:t>
            </a:r>
            <a:r>
              <a:rPr lang="en-US" b="0" i="0" dirty="0">
                <a:solidFill>
                  <a:srgbClr val="1F1E1E"/>
                </a:solidFill>
                <a:effectLst/>
                <a:latin typeface="oswald" panose="020B0604020202020204" pitchFamily="2" charset="0"/>
              </a:rPr>
              <a:t>COVID-19 Breakthrough: Scientists Discover How the SARS-CoV-2 Virus Evades Our Immune System,” </a:t>
            </a:r>
            <a:r>
              <a:rPr lang="en-US" b="0" i="0" dirty="0" err="1">
                <a:solidFill>
                  <a:srgbClr val="1F1E1E"/>
                </a:solidFill>
                <a:effectLst/>
                <a:latin typeface="oswald" panose="020B0604020202020204" pitchFamily="2" charset="0"/>
              </a:rPr>
              <a:t>SciTechDaily</a:t>
            </a:r>
            <a:r>
              <a:rPr lang="en-US" b="0" i="0" dirty="0">
                <a:solidFill>
                  <a:srgbClr val="1F1E1E"/>
                </a:solidFill>
                <a:effectLst/>
                <a:latin typeface="oswald" panose="020B0604020202020204" pitchFamily="2" charset="0"/>
              </a:rPr>
              <a:t>, https://scitechdaily.com/covid-19-breakthrough-scientists-discover-how-the-sars-cov-2-virus-evades-our-immune-system/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46</a:t>
            </a:fld>
            <a:endParaRPr lang="en-US"/>
          </a:p>
        </p:txBody>
      </p:sp>
    </p:spTree>
    <p:extLst>
      <p:ext uri="{BB962C8B-B14F-4D97-AF65-F5344CB8AC3E}">
        <p14:creationId xmlns:p14="http://schemas.microsoft.com/office/powerpoint/2010/main" val="385280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vaccines work?” World Health Organization. December 8, 2020. </a:t>
            </a:r>
            <a:r>
              <a:rPr lang="en-US" dirty="0">
                <a:hlinkClick r:id="rId3"/>
              </a:rPr>
              <a:t>https://www.who.int/news-room/feature-stories/detail/how-do-vaccines-work</a:t>
            </a:r>
            <a:endParaRPr lang="en-US" dirty="0"/>
          </a:p>
          <a:p>
            <a:r>
              <a:rPr lang="en-US" dirty="0"/>
              <a:t>Instructors may wish to add that:</a:t>
            </a:r>
            <a:br>
              <a:rPr lang="en-US" dirty="0"/>
            </a:br>
            <a:r>
              <a:rPr lang="en-US" dirty="0"/>
              <a:t>- Through the vaccine, the antibodies develop a memory of the pathogen.</a:t>
            </a:r>
          </a:p>
          <a:p>
            <a:r>
              <a:rPr lang="en-US" dirty="0"/>
              <a:t>- Our new antibodies know how to rapidly fight a specific pathogen.</a:t>
            </a:r>
          </a:p>
          <a:p>
            <a:r>
              <a:rPr lang="en-US" dirty="0"/>
              <a:t>- Our immune system is now ready to defend us against a specific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47</a:t>
            </a:fld>
            <a:endParaRPr lang="en-US"/>
          </a:p>
        </p:txBody>
      </p:sp>
    </p:spTree>
    <p:extLst>
      <p:ext uri="{BB962C8B-B14F-4D97-AF65-F5344CB8AC3E}">
        <p14:creationId xmlns:p14="http://schemas.microsoft.com/office/powerpoint/2010/main" val="1640240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key: (1) False, (2) False, (3) true</a:t>
            </a:r>
          </a:p>
          <a:p>
            <a:r>
              <a:rPr lang="en-US" dirty="0"/>
              <a:t>“Eating garlic does not prevent COVID-19,” World Health Organization, https://www.who.int/emergencies/diseases/novel-coronavirus-2019/advice-for-public/myth-busters#:~:text=FACT%3A%20Eating%20garlic%20does,from%20the%20new%20coronavirus.</a:t>
            </a:r>
          </a:p>
          <a:p>
            <a:r>
              <a:rPr lang="en-US" dirty="0"/>
              <a:t>COVID-19 Frequently Asked Questions /Are antibiotics effective in preventing or treating COVID-19,” Food and Drug Administration, https://www.fda.gov/emergency-preparedness-and-response/coronavirus-disease-2019-covid-19/covid-19-frequently-asked-questions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333333"/>
                </a:solidFill>
                <a:effectLst/>
                <a:latin typeface="Helvetica Neue"/>
              </a:rPr>
              <a:t>OSHA emphasizes that vaccination is the most effective way to protect against severe illness or death from COVID-19…” Quoted from “</a:t>
            </a:r>
            <a:r>
              <a:rPr lang="en-US" b="0" i="0" dirty="0">
                <a:solidFill>
                  <a:srgbClr val="222222"/>
                </a:solidFill>
                <a:effectLst/>
                <a:latin typeface="Helvetica Neue"/>
              </a:rPr>
              <a:t>Protecting Workers: Guidance on Mitigating and Preventing the Spread of COVID-19 in the Workplace,” Occupational Safety and Health Administration, https://www.osha.gov/coronavirus/safework</a:t>
            </a:r>
          </a:p>
          <a:p>
            <a:r>
              <a:rPr lang="en-US" dirty="0"/>
              <a:t> </a:t>
            </a:r>
          </a:p>
        </p:txBody>
      </p:sp>
      <p:sp>
        <p:nvSpPr>
          <p:cNvPr id="4" name="Slide Number Placeholder 3"/>
          <p:cNvSpPr>
            <a:spLocks noGrp="1"/>
          </p:cNvSpPr>
          <p:nvPr>
            <p:ph type="sldNum" sz="quarter" idx="5"/>
          </p:nvPr>
        </p:nvSpPr>
        <p:spPr/>
        <p:txBody>
          <a:bodyPr/>
          <a:lstStyle/>
          <a:p>
            <a:fld id="{BB9A2C5C-5461-4000-9872-383C3121DA6B}" type="slidenum">
              <a:rPr lang="en-US" smtClean="0"/>
              <a:t>48</a:t>
            </a:fld>
            <a:endParaRPr lang="en-US"/>
          </a:p>
        </p:txBody>
      </p:sp>
    </p:spTree>
    <p:extLst>
      <p:ext uri="{BB962C8B-B14F-4D97-AF65-F5344CB8AC3E}">
        <p14:creationId xmlns:p14="http://schemas.microsoft.com/office/powerpoint/2010/main" val="74070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“How Long Should Vaccine Side Effects Last?” MSN. April 22, 2021. </a:t>
            </a:r>
            <a:r>
              <a:rPr lang="en-US" sz="1200" b="0" i="0" dirty="0">
                <a:effectLst/>
                <a:hlinkClick r:id="rId3"/>
              </a:rPr>
              <a:t>https://www.msn.com/en-us/health/medical/how-long-should-covid-vaccine-side-effects-last/ar-BB1fWXQz</a:t>
            </a:r>
            <a:endParaRPr lang="en-US" sz="12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Answer key: (1) False, (2) True, (3) False</a:t>
            </a:r>
          </a:p>
          <a:p>
            <a:endParaRPr lang="en-US"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49</a:t>
            </a:fld>
            <a:endParaRPr lang="en-US"/>
          </a:p>
        </p:txBody>
      </p:sp>
    </p:spTree>
    <p:extLst>
      <p:ext uri="{BB962C8B-B14F-4D97-AF65-F5344CB8AC3E}">
        <p14:creationId xmlns:p14="http://schemas.microsoft.com/office/powerpoint/2010/main" val="43851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“COVID-19 vaccines are free for everyone in the U.S.,” CDC. Twitter. </a:t>
            </a:r>
            <a:r>
              <a:rPr lang="en-US" sz="1200" dirty="0">
                <a:hlinkClick r:id="rId3"/>
              </a:rPr>
              <a:t>https://twitter.com/CDCgov/status/1375100422092902414</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rPr>
              <a:t>and “Frequently Asked Questions about COVID-19 Vaccination,” CDC. </a:t>
            </a:r>
            <a:r>
              <a:rPr lang="en-US" sz="1200" i="0" dirty="0">
                <a:effectLst/>
                <a:hlinkClick r:id="rId4"/>
              </a:rPr>
              <a:t>https://www.cdc.gov/coronavirus/2019-ncov/vaccines/faq.html</a:t>
            </a:r>
            <a:endParaRPr lang="en-US" sz="1200" i="0" dirty="0">
              <a:effectLst/>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50</a:t>
            </a:fld>
            <a:endParaRPr lang="en-US"/>
          </a:p>
        </p:txBody>
      </p:sp>
    </p:spTree>
    <p:extLst>
      <p:ext uri="{BB962C8B-B14F-4D97-AF65-F5344CB8AC3E}">
        <p14:creationId xmlns:p14="http://schemas.microsoft.com/office/powerpoint/2010/main" val="3786198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effectLst/>
              </a:rPr>
              <a:t>D’Avanzo</a:t>
            </a:r>
            <a:r>
              <a:rPr lang="en-US" sz="1200" i="0" dirty="0">
                <a:effectLst/>
              </a:rPr>
              <a:t>, Ben, et. </a:t>
            </a:r>
            <a:r>
              <a:rPr lang="en-US" sz="1200" dirty="0"/>
              <a:t>al. “</a:t>
            </a:r>
            <a:r>
              <a:rPr lang="en-US" sz="1200" i="0" dirty="0">
                <a:effectLst/>
              </a:rPr>
              <a:t>Answers to Common Questions about Immigrants’ Access to the COVID-19 Vaccines,” National Immigration Law Center. April 12, 2021. </a:t>
            </a:r>
            <a:r>
              <a:rPr lang="en-US" sz="1200" i="0" dirty="0">
                <a:effectLst/>
                <a:hlinkClick r:id="rId3"/>
              </a:rPr>
              <a:t>https://www.nilc.org/2021/04/12/immigrant-access-to-the-covid-19-vaccines/</a:t>
            </a:r>
            <a:endParaRPr lang="en-US" sz="1200" i="0" dirty="0">
              <a:effectLst/>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51</a:t>
            </a:fld>
            <a:endParaRPr lang="en-US"/>
          </a:p>
        </p:txBody>
      </p:sp>
    </p:spTree>
    <p:extLst>
      <p:ext uri="{BB962C8B-B14F-4D97-AF65-F5344CB8AC3E}">
        <p14:creationId xmlns:p14="http://schemas.microsoft.com/office/powerpoint/2010/main" val="3685038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Juarez, Liz, “Alarming Myths Discourage Valley Farmworkers from Getting COVID vaccines,” GV Wire. October 6, 2021. </a:t>
            </a:r>
            <a:r>
              <a:rPr lang="en-US" sz="1200" dirty="0">
                <a:hlinkClick r:id="rId3"/>
              </a:rPr>
              <a:t>https://gvwire.com/2021/10/06/alarming-myths-discourage-valley-farmworkers-from-getting-covid-vaccines/</a:t>
            </a:r>
            <a:endParaRPr lang="en-US" sz="1200"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52</a:t>
            </a:fld>
            <a:endParaRPr lang="en-US"/>
          </a:p>
        </p:txBody>
      </p:sp>
    </p:spTree>
    <p:extLst>
      <p:ext uri="{BB962C8B-B14F-4D97-AF65-F5344CB8AC3E}">
        <p14:creationId xmlns:p14="http://schemas.microsoft.com/office/powerpoint/2010/main" val="1203180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t>
            </a:r>
            <a:r>
              <a:rPr lang="en-US" sz="1200" b="0" i="0" dirty="0">
                <a:solidFill>
                  <a:srgbClr val="000000"/>
                </a:solidFill>
                <a:effectLst/>
              </a:rPr>
              <a:t>CDC calls on Americans to wear masks to prevent COVID-19 spread,” CDC. July 14, 2020. </a:t>
            </a:r>
            <a:r>
              <a:rPr lang="en-US" sz="1200" b="0" i="0" dirty="0">
                <a:solidFill>
                  <a:srgbClr val="000000"/>
                </a:solidFill>
                <a:effectLst/>
                <a:hlinkClick r:id="rId3"/>
              </a:rPr>
              <a:t>https://www.cdc.gov/media/releases/2020/p0714-americans-to-wear-masks.html</a:t>
            </a:r>
            <a:endParaRPr lang="en-US" sz="1200" b="0" i="0" dirty="0">
              <a:solidFill>
                <a:srgbClr val="000000"/>
              </a:solidFill>
              <a:effectLst/>
            </a:endParaRPr>
          </a:p>
          <a:p>
            <a:pPr marL="0" indent="0">
              <a:buNone/>
            </a:pPr>
            <a:r>
              <a:rPr lang="en-US" sz="1200" dirty="0"/>
              <a:t>and “</a:t>
            </a:r>
            <a:r>
              <a:rPr lang="en-US" sz="1200" b="0" i="0" dirty="0">
                <a:solidFill>
                  <a:srgbClr val="000000"/>
                </a:solidFill>
                <a:effectLst/>
              </a:rPr>
              <a:t>Use Masks to Slow the Spread of COVID-19,” CDC. </a:t>
            </a:r>
            <a:r>
              <a:rPr lang="en-US" sz="1200" b="0" i="0" dirty="0">
                <a:solidFill>
                  <a:srgbClr val="000000"/>
                </a:solidFill>
                <a:effectLst/>
                <a:hlinkClick r:id="rId4"/>
              </a:rPr>
              <a:t>https://www.cdc.gov/coronavirus/2019-ncov/prevent-getting-sick/diy-cloth-face-coverings.html</a:t>
            </a:r>
            <a:endParaRPr lang="en-US" sz="1200" b="0" i="0" dirty="0">
              <a:solidFill>
                <a:srgbClr val="000000"/>
              </a:solidFill>
              <a:effectLst/>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57</a:t>
            </a:fld>
            <a:endParaRPr lang="en-US"/>
          </a:p>
        </p:txBody>
      </p:sp>
    </p:spTree>
    <p:extLst>
      <p:ext uri="{BB962C8B-B14F-4D97-AF65-F5344CB8AC3E}">
        <p14:creationId xmlns:p14="http://schemas.microsoft.com/office/powerpoint/2010/main" val="158997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common examples of infectious diseases include p</a:t>
            </a:r>
            <a:r>
              <a:rPr lang="en-US" b="0" i="0" dirty="0">
                <a:effectLst/>
              </a:rPr>
              <a:t>olio, herpes, measles, m</a:t>
            </a:r>
            <a:r>
              <a:rPr lang="en-US" dirty="0"/>
              <a:t>alaria, t</a:t>
            </a:r>
            <a:r>
              <a:rPr lang="en-US" b="0" i="0" dirty="0">
                <a:effectLst/>
              </a:rPr>
              <a:t>uberculosis, and zika.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Infectious Diseases,” HEALTH, University of Utah. </a:t>
            </a:r>
            <a:r>
              <a:rPr lang="en-US" dirty="0">
                <a:hlinkClick r:id="rId3"/>
              </a:rPr>
              <a:t>https://healthcare.utah.edu/infectiousdiseases/general.php</a:t>
            </a:r>
            <a:endParaRPr lang="en-US" dirty="0"/>
          </a:p>
          <a:p>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26592DD-0266-42C9-8D0C-3ACF6BD5B63A}" type="slidenum">
              <a:rPr lang="en-US" smtClean="0"/>
              <a:t>7</a:t>
            </a:fld>
            <a:endParaRPr lang="en-US"/>
          </a:p>
        </p:txBody>
      </p:sp>
    </p:spTree>
    <p:extLst>
      <p:ext uri="{BB962C8B-B14F-4D97-AF65-F5344CB8AC3E}">
        <p14:creationId xmlns:p14="http://schemas.microsoft.com/office/powerpoint/2010/main" val="362376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on how to make a mask,” Johns Hopkins Medicine. </a:t>
            </a:r>
            <a:r>
              <a:rPr lang="en-US" dirty="0">
                <a:hlinkClick r:id="rId3"/>
              </a:rPr>
              <a:t>https://www.hopkinsmedicine.org/coronavirus/_documents/INF2003076_VW_Hand-Sewn%20Mask%20instructions-1.pdf</a:t>
            </a:r>
            <a:endParaRPr lang="en-US"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59</a:t>
            </a:fld>
            <a:endParaRPr lang="en-US"/>
          </a:p>
        </p:txBody>
      </p:sp>
    </p:spTree>
    <p:extLst>
      <p:ext uri="{BB962C8B-B14F-4D97-AF65-F5344CB8AC3E}">
        <p14:creationId xmlns:p14="http://schemas.microsoft.com/office/powerpoint/2010/main" val="168352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en-US" sz="1200" b="0" i="0" dirty="0">
                <a:effectLst/>
              </a:rPr>
              <a:t>How to Properly Wear a Face Mask: Infographic,” Johns Hopkins Medicine. </a:t>
            </a:r>
            <a:r>
              <a:rPr lang="en-US" sz="1200" b="0" i="0" dirty="0">
                <a:effectLst/>
                <a:hlinkClick r:id="rId3"/>
              </a:rPr>
              <a:t>https://www.hopkinsmedicine.org/health/conditions-and-diseases/coronavirus/proper-mask-wearing-coronavirus-prevention-infographic</a:t>
            </a:r>
            <a:endParaRPr lang="en-US" sz="1200" b="0" i="0" dirty="0">
              <a:effectLst/>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60</a:t>
            </a:fld>
            <a:endParaRPr lang="en-US"/>
          </a:p>
        </p:txBody>
      </p:sp>
    </p:spTree>
    <p:extLst>
      <p:ext uri="{BB962C8B-B14F-4D97-AF65-F5344CB8AC3E}">
        <p14:creationId xmlns:p14="http://schemas.microsoft.com/office/powerpoint/2010/main" val="3405689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“Scientific Brief: SARS-CoV-2 Transmission,” CDC. Updated May 7, 2021. </a:t>
            </a:r>
            <a:r>
              <a:rPr lang="en-US" dirty="0">
                <a:solidFill>
                  <a:srgbClr val="000000"/>
                </a:solidFill>
                <a:hlinkClick r:id="rId3"/>
              </a:rPr>
              <a:t>https://www.cdc.gov/coronavirus/2019-ncov/science/science-briefs/sars-cov-2-transmission.html</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64</a:t>
            </a:fld>
            <a:endParaRPr lang="en-US"/>
          </a:p>
        </p:txBody>
      </p:sp>
    </p:spTree>
    <p:extLst>
      <p:ext uri="{BB962C8B-B14F-4D97-AF65-F5344CB8AC3E}">
        <p14:creationId xmlns:p14="http://schemas.microsoft.com/office/powerpoint/2010/main" val="3146049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“When and How to Wash Your Hands,” CDC. </a:t>
            </a:r>
            <a:r>
              <a:rPr lang="en-US" dirty="0">
                <a:solidFill>
                  <a:srgbClr val="000000"/>
                </a:solidFill>
                <a:hlinkClick r:id="rId3"/>
              </a:rPr>
              <a:t>https://www.cdc.gov/handwashing/when-how-handwashing.html</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67</a:t>
            </a:fld>
            <a:endParaRPr lang="en-US"/>
          </a:p>
        </p:txBody>
      </p:sp>
    </p:spTree>
    <p:extLst>
      <p:ext uri="{BB962C8B-B14F-4D97-AF65-F5344CB8AC3E}">
        <p14:creationId xmlns:p14="http://schemas.microsoft.com/office/powerpoint/2010/main" val="1482107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“Coronavirus (COVID-19) vaccinations.” Our World in Data. Accessed November 10, 2021. </a:t>
            </a:r>
            <a:r>
              <a:rPr lang="en-US" dirty="0">
                <a:hlinkClick r:id="rId3"/>
              </a:rPr>
              <a:t>https://ourworldindata.org/covid-vaccinations?country=OWID_WRL</a:t>
            </a:r>
            <a:endParaRPr lang="en-US" dirty="0"/>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68</a:t>
            </a:fld>
            <a:endParaRPr lang="en-US"/>
          </a:p>
        </p:txBody>
      </p:sp>
    </p:spTree>
    <p:extLst>
      <p:ext uri="{BB962C8B-B14F-4D97-AF65-F5344CB8AC3E}">
        <p14:creationId xmlns:p14="http://schemas.microsoft.com/office/powerpoint/2010/main" val="318373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 air can be increased by opening the windows or asking the driver to open the van’s vents.</a:t>
            </a:r>
          </a:p>
        </p:txBody>
      </p:sp>
      <p:sp>
        <p:nvSpPr>
          <p:cNvPr id="4" name="Slide Number Placeholder 3"/>
          <p:cNvSpPr>
            <a:spLocks noGrp="1"/>
          </p:cNvSpPr>
          <p:nvPr>
            <p:ph type="sldNum" sz="quarter" idx="5"/>
          </p:nvPr>
        </p:nvSpPr>
        <p:spPr/>
        <p:txBody>
          <a:bodyPr/>
          <a:lstStyle/>
          <a:p>
            <a:fld id="{BB9A2C5C-5461-4000-9872-383C3121DA6B}" type="slidenum">
              <a:rPr lang="en-US" smtClean="0"/>
              <a:t>69</a:t>
            </a:fld>
            <a:endParaRPr lang="en-US"/>
          </a:p>
        </p:txBody>
      </p:sp>
    </p:spTree>
    <p:extLst>
      <p:ext uri="{BB962C8B-B14F-4D97-AF65-F5344CB8AC3E}">
        <p14:creationId xmlns:p14="http://schemas.microsoft.com/office/powerpoint/2010/main" val="1032345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“Coughing and Sneezing,” CDC. </a:t>
            </a:r>
            <a:r>
              <a:rPr lang="en-US" dirty="0">
                <a:solidFill>
                  <a:srgbClr val="000000"/>
                </a:solidFill>
                <a:hlinkClick r:id="rId3"/>
              </a:rPr>
              <a:t>https://www.cdc.gov/healthywater/hygiene/etiquette/coughing_sneezing.html</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B9A2C5C-5461-4000-9872-383C3121DA6B}" type="slidenum">
              <a:rPr lang="en-US" smtClean="0"/>
              <a:t>72</a:t>
            </a:fld>
            <a:endParaRPr lang="en-US"/>
          </a:p>
        </p:txBody>
      </p:sp>
    </p:spTree>
    <p:extLst>
      <p:ext uri="{BB962C8B-B14F-4D97-AF65-F5344CB8AC3E}">
        <p14:creationId xmlns:p14="http://schemas.microsoft.com/office/powerpoint/2010/main" val="2338360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75</a:t>
            </a:fld>
            <a:endParaRPr lang="en-US"/>
          </a:p>
        </p:txBody>
      </p:sp>
    </p:spTree>
    <p:extLst>
      <p:ext uri="{BB962C8B-B14F-4D97-AF65-F5344CB8AC3E}">
        <p14:creationId xmlns:p14="http://schemas.microsoft.com/office/powerpoint/2010/main" val="3882744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Recommended responses:</a:t>
            </a:r>
          </a:p>
          <a:p>
            <a:r>
              <a:rPr lang="en-US" b="0" dirty="0">
                <a:latin typeface="+mn-lt"/>
              </a:rPr>
              <a:t>CDC recommends that “</a:t>
            </a:r>
            <a:r>
              <a:rPr lang="en-US" b="0" i="0" dirty="0">
                <a:solidFill>
                  <a:srgbClr val="000000"/>
                </a:solidFill>
                <a:effectLst/>
                <a:latin typeface="+mn-lt"/>
              </a:rPr>
              <a:t>All employees should stay home if they are sick until at least 24 hours after their fever (temperature of 100 degrees Fahrenheit or 37.8 degrees Celsius or higher) is gone…CDC [also] recommends that workers who have flu symptoms upon arrival to work or become ill during the day should promptly separate themselves from other workers and go home until at least 24 hours after their fever is gone without the use of fever-reducing medications, or after symptoms have improved (at least 4-5 days after flu symptoms started).”</a:t>
            </a:r>
            <a:r>
              <a:rPr lang="en-US" b="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a:t>
            </a:r>
            <a:r>
              <a:rPr lang="en-US" b="0" i="0" dirty="0">
                <a:solidFill>
                  <a:srgbClr val="000000"/>
                </a:solidFill>
                <a:effectLst/>
                <a:latin typeface="+mn-lt"/>
              </a:rPr>
              <a:t>Stay Home When You Are Sick,” Centers for Disease Control and Prevention, https://www.cdc.gov/flu/business/stay-home-when-sick.htm</a:t>
            </a:r>
          </a:p>
          <a:p>
            <a:endParaRPr lang="en-US" b="0" dirty="0">
              <a:latin typeface="+mn-lt"/>
            </a:endParaRPr>
          </a:p>
          <a:p>
            <a:r>
              <a:rPr lang="en-US" b="0" dirty="0">
                <a:latin typeface="+mn-lt"/>
              </a:rPr>
              <a:t>Maria should maintain physical distance from Isabella, if possible. She should ensure that her mask fits tightly. She could consider double masking. She should avoid hugging or touching Isabella. She should avoid touching her mouth, nose, and eyes. She should disinfect common surfaces touched by Isabella. She should ask Isabella to go home. Maria could also report Isabella to her supervisor.</a:t>
            </a:r>
          </a:p>
          <a:p>
            <a:br>
              <a:rPr lang="en-US" b="0" dirty="0">
                <a:latin typeface="+mn-lt"/>
              </a:rPr>
            </a:br>
            <a:r>
              <a:rPr lang="en-US" b="0" dirty="0">
                <a:latin typeface="+mn-lt"/>
              </a:rPr>
              <a:t>Isabella should go home, if possible. She should seek a COVID-19 test. If she cannot go home, she should wear a mask, maintain physical distance from others, follow proper respiratory hygiene procedures, and disinfect surfaces that she has touched. </a:t>
            </a:r>
            <a:br>
              <a:rPr lang="en-US" b="0" dirty="0">
                <a:latin typeface="+mn-lt"/>
              </a:rPr>
            </a:br>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76</a:t>
            </a:fld>
            <a:endParaRPr lang="en-US"/>
          </a:p>
        </p:txBody>
      </p:sp>
    </p:spTree>
    <p:extLst>
      <p:ext uri="{BB962C8B-B14F-4D97-AF65-F5344CB8AC3E}">
        <p14:creationId xmlns:p14="http://schemas.microsoft.com/office/powerpoint/2010/main" val="3974442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responses: </a:t>
            </a:r>
            <a:endParaRPr lang="en-US" b="0" dirty="0"/>
          </a:p>
          <a:p>
            <a:pPr marL="171450" indent="-171450">
              <a:buFontTx/>
              <a:buChar char="-"/>
            </a:pPr>
            <a:r>
              <a:rPr lang="en-US" b="0" dirty="0"/>
              <a:t>Marisol </a:t>
            </a:r>
            <a:r>
              <a:rPr lang="en-US" b="0" i="0" dirty="0">
                <a:solidFill>
                  <a:srgbClr val="494949"/>
                </a:solidFill>
                <a:effectLst/>
                <a:latin typeface="proxima-nova"/>
              </a:rPr>
              <a:t>can share her experiences of receiving the vaccine and how the vaccination has benefited her life. She should explain her motivation for getting the vaccine. </a:t>
            </a:r>
          </a:p>
          <a:p>
            <a:pPr marL="171450" indent="-171450">
              <a:buFontTx/>
              <a:buChar char="-"/>
            </a:pPr>
            <a:r>
              <a:rPr lang="en-US" b="0" i="0" dirty="0">
                <a:solidFill>
                  <a:srgbClr val="494949"/>
                </a:solidFill>
                <a:effectLst/>
                <a:latin typeface="proxima-nova"/>
              </a:rPr>
              <a:t>Marisol could also share that eating garlic and spraying oneself with chlorine will not protect one from COVID-19 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94949"/>
                </a:solidFill>
                <a:effectLst/>
                <a:latin typeface="proxima-nova"/>
              </a:rPr>
              <a:t>See: “</a:t>
            </a:r>
            <a:r>
              <a:rPr lang="en-US" b="0" i="0" dirty="0">
                <a:solidFill>
                  <a:srgbClr val="494949"/>
                </a:solidFill>
                <a:effectLst/>
                <a:latin typeface="+mn-lt"/>
              </a:rPr>
              <a:t>Confronting Vaccine Misinformation in the Workplace,” SHRM, https://www.shrm.org/resourcesandtools/hr-topics/people-managers/pages/covid-vaccine-misinformation-.aspx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94949"/>
                </a:solidFill>
                <a:effectLst/>
                <a:latin typeface="+mn-lt"/>
              </a:rPr>
              <a:t>See also: World Health Organization, “</a:t>
            </a:r>
            <a:r>
              <a:rPr lang="en-US" b="0" i="0" dirty="0">
                <a:solidFill>
                  <a:srgbClr val="3C4245"/>
                </a:solidFill>
                <a:effectLst/>
                <a:latin typeface="Arial" panose="020B0604020202020204" pitchFamily="34" charset="0"/>
              </a:rPr>
              <a:t>Coronavirus disease (COVID-19) advice for the public: </a:t>
            </a:r>
            <a:r>
              <a:rPr lang="en-US" b="0" i="0" dirty="0" err="1">
                <a:solidFill>
                  <a:srgbClr val="3C4245"/>
                </a:solidFill>
                <a:effectLst/>
                <a:latin typeface="Arial" panose="020B0604020202020204" pitchFamily="34" charset="0"/>
              </a:rPr>
              <a:t>Mythbusters</a:t>
            </a:r>
            <a:r>
              <a:rPr lang="en-US" b="0" i="0" dirty="0">
                <a:solidFill>
                  <a:srgbClr val="3C4245"/>
                </a:solidFill>
                <a:effectLst/>
                <a:latin typeface="Arial" panose="020B0604020202020204" pitchFamily="34" charset="0"/>
              </a:rPr>
              <a:t>, https://www.who.int/emergencies/diseases/novel-coronavirus-2019/advice-for-public/myth-busters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4245"/>
                </a:solidFill>
                <a:effectLst/>
                <a:latin typeface="Arial" panose="020B0604020202020204" pitchFamily="34" charset="0"/>
              </a:rPr>
              <a:t>See also, “</a:t>
            </a:r>
            <a:r>
              <a:rPr lang="en-US" dirty="0"/>
              <a:t>Public Health Disinformation Panel, December 8, 2021</a:t>
            </a:r>
            <a:r>
              <a:rPr lang="en-US" b="0" i="0" dirty="0">
                <a:solidFill>
                  <a:srgbClr val="3C4245"/>
                </a:solidFill>
                <a:effectLst/>
                <a:latin typeface="Arial" panose="020B0604020202020204" pitchFamily="34" charset="0"/>
              </a:rPr>
              <a:t>,” County of San Diego, https://www.youtube.com/watch?v=lAKxTbV7Idk&amp;t=466s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94949"/>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77</a:t>
            </a:fld>
            <a:endParaRPr lang="en-US"/>
          </a:p>
        </p:txBody>
      </p:sp>
    </p:spTree>
    <p:extLst>
      <p:ext uri="{BB962C8B-B14F-4D97-AF65-F5344CB8AC3E}">
        <p14:creationId xmlns:p14="http://schemas.microsoft.com/office/powerpoint/2010/main" val="414183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Colds: Protect Yourself and Others.” Centers for Disease Control and Prevention. </a:t>
            </a:r>
            <a:r>
              <a:rPr lang="en-US" dirty="0">
                <a:hlinkClick r:id="rId3"/>
              </a:rPr>
              <a:t>https://www.cdc.gov/features/rhinoviruses/index.html</a:t>
            </a:r>
            <a:endParaRPr lang="en-US" dirty="0"/>
          </a:p>
          <a:p>
            <a:endParaRPr lang="en-US" dirty="0"/>
          </a:p>
        </p:txBody>
      </p:sp>
      <p:sp>
        <p:nvSpPr>
          <p:cNvPr id="4" name="Slide Number Placeholder 3"/>
          <p:cNvSpPr>
            <a:spLocks noGrp="1"/>
          </p:cNvSpPr>
          <p:nvPr>
            <p:ph type="sldNum" sz="quarter" idx="10"/>
          </p:nvPr>
        </p:nvSpPr>
        <p:spPr/>
        <p:txBody>
          <a:bodyPr/>
          <a:lstStyle/>
          <a:p>
            <a:fld id="{726592DD-0266-42C9-8D0C-3ACF6BD5B63A}" type="slidenum">
              <a:rPr lang="en-US" smtClean="0"/>
              <a:t>8</a:t>
            </a:fld>
            <a:endParaRPr lang="en-US"/>
          </a:p>
        </p:txBody>
      </p:sp>
    </p:spTree>
    <p:extLst>
      <p:ext uri="{BB962C8B-B14F-4D97-AF65-F5344CB8AC3E}">
        <p14:creationId xmlns:p14="http://schemas.microsoft.com/office/powerpoint/2010/main" val="4223931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Elena could respond that the best protection against COVID-19 infection </a:t>
            </a:r>
            <a:r>
              <a:rPr lang="en-US" b="0" dirty="0"/>
              <a:t>is to get vaccinated. Elena could share the reasons why she chose to get vaccinated. She could also share that there is no evidence that mosquitoes transmit coronavirus.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According to the World Health Organization, “</a:t>
            </a:r>
            <a:r>
              <a:rPr lang="en-US" b="0" i="0" dirty="0">
                <a:solidFill>
                  <a:srgbClr val="3C4245"/>
                </a:solidFill>
                <a:effectLst/>
                <a:latin typeface="Arial" panose="020B0604020202020204" pitchFamily="34" charset="0"/>
              </a:rPr>
              <a:t>To date there has been no information nor evidence to suggest that the new coronavirus could be transmitted by mosquitoes. The new coronavirus is a respiratory virus which spreads primarily through droplets generated when an infected person coughs or sneezes, or through droplets of saliva or discharge from the nose. To protect yourself, clean your hands frequently with an alcohol-based hand rub or wash them with soap and water. Also, avoid close contact with anyone who is coughing and sneezing.”</a:t>
            </a:r>
            <a:br>
              <a:rPr lang="en-US" b="0" dirty="0"/>
            </a:br>
            <a:r>
              <a:rPr lang="en-US" b="0" dirty="0"/>
              <a:t>World Health Organization, “</a:t>
            </a:r>
            <a:r>
              <a:rPr lang="en-US" b="0" i="0" dirty="0">
                <a:solidFill>
                  <a:srgbClr val="3C4245"/>
                </a:solidFill>
                <a:effectLst/>
                <a:latin typeface="Arial" panose="020B0604020202020204" pitchFamily="34" charset="0"/>
              </a:rPr>
              <a:t>Coronavirus disease (COVID-19) advice for the public: </a:t>
            </a:r>
            <a:r>
              <a:rPr lang="en-US" b="0" i="0" dirty="0" err="1">
                <a:solidFill>
                  <a:srgbClr val="3C4245"/>
                </a:solidFill>
                <a:effectLst/>
                <a:latin typeface="Arial" panose="020B0604020202020204" pitchFamily="34" charset="0"/>
              </a:rPr>
              <a:t>Mythbusters</a:t>
            </a:r>
            <a:r>
              <a:rPr lang="en-US" b="0" i="0" dirty="0">
                <a:solidFill>
                  <a:srgbClr val="3C4245"/>
                </a:solidFill>
                <a:effectLst/>
                <a:latin typeface="Arial" panose="020B0604020202020204" pitchFamily="34" charset="0"/>
              </a:rPr>
              <a:t>,”</a:t>
            </a:r>
            <a:r>
              <a:rPr lang="en-US" b="0" dirty="0"/>
              <a:t> </a:t>
            </a:r>
            <a:r>
              <a:rPr lang="en-US" dirty="0"/>
              <a:t>https://www.who.int/emergencies/diseases/novel-coronavirus-2019/advice-for-public/myth-busters#:~:text=To%20date%20there%20has%20been,discharge%20from%20the%20nose.</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78</a:t>
            </a:fld>
            <a:endParaRPr lang="en-US"/>
          </a:p>
        </p:txBody>
      </p:sp>
    </p:spTree>
    <p:extLst>
      <p:ext uri="{BB962C8B-B14F-4D97-AF65-F5344CB8AC3E}">
        <p14:creationId xmlns:p14="http://schemas.microsoft.com/office/powerpoint/2010/main" val="1291684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Valentina could explain that there is no evidence that the COVID vaccine will cause infertility. She could also share why she got vaccinated or plans to get vaccinated. </a:t>
            </a:r>
            <a:r>
              <a:rPr lang="en-US" b="0" dirty="0">
                <a:latin typeface="+mn-lt"/>
              </a:rPr>
              <a:t>“</a:t>
            </a:r>
            <a:r>
              <a:rPr lang="en-US" b="0" i="0" dirty="0">
                <a:solidFill>
                  <a:srgbClr val="231F20"/>
                </a:solidFill>
                <a:effectLst/>
                <a:latin typeface="+mn-lt"/>
              </a:rPr>
              <a:t>Does the COVID-19 Vaccine Affect Fertility? Here’s What the Experts Say,” MU Healthcare, https://www.muhealth.org/our-stories/does-covid-19-vaccine-affect-fertility-heres-what-experts-say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31F2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1F20"/>
                </a:solidFill>
                <a:effectLst/>
                <a:latin typeface="+mn-lt"/>
              </a:rPr>
              <a:t>She could also explain that, according to the CDC, “</a:t>
            </a:r>
            <a:r>
              <a:rPr lang="en-US" b="0" i="0" dirty="0">
                <a:solidFill>
                  <a:srgbClr val="000000"/>
                </a:solidFill>
                <a:effectLst/>
                <a:latin typeface="Open Sans" panose="020B0606030504020204" pitchFamily="34" charset="0"/>
              </a:rPr>
              <a:t>There is currently no evidence that any vaccines, including COVID-19 vaccines, cause fertility problems (problems trying to get pregnant) in women or 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“COVID-19 Vaccines for People Who Would Like to Have a Baby,” Centers for Disease Control and Prevention, https://www.cdc.gov/coronavirus/2019-ncov/vaccines/planning-for-pregnancy.html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She might want to mention that, a</a:t>
            </a:r>
            <a:r>
              <a:rPr lang="en-US" dirty="0"/>
              <a:t>ccording to the Henry Ford Health System, “</a:t>
            </a:r>
            <a:r>
              <a:rPr lang="en-US" b="0" i="0" dirty="0">
                <a:solidFill>
                  <a:srgbClr val="262626"/>
                </a:solidFill>
                <a:effectLst/>
                <a:latin typeface="lato" panose="020F0502020204030203" pitchFamily="34" charset="0"/>
              </a:rPr>
              <a:t>“Women who participated in the COVID-19 clinical trials were able to conceive after </a:t>
            </a:r>
            <a:r>
              <a:rPr lang="en-US" b="0" i="0" u="none" strike="noStrike" dirty="0">
                <a:solidFill>
                  <a:srgbClr val="1274B5"/>
                </a:solidFill>
                <a:effectLst/>
                <a:latin typeface="lato" panose="020F0502020204030203" pitchFamily="34" charset="0"/>
                <a:hlinkClick r:id="rId3"/>
              </a:rPr>
              <a:t>vaccination</a:t>
            </a:r>
            <a:r>
              <a:rPr lang="en-US" b="0" i="0" dirty="0">
                <a:solidFill>
                  <a:srgbClr val="262626"/>
                </a:solidFill>
                <a:effectLst/>
                <a:latin typeface="lato" panose="020F0502020204030203" pitchFamily="34" charset="0"/>
              </a:rPr>
              <a:t>," says Dr. Pitts. "We also have many patients here at Henry Ford who got vaccinated and then became pregnant afterwards. Some are in their first trimester, some are now in their second trimester. There’s no evidence to show that the COVID-19 vaccines lead to reduced fertility.” Henry Ford Health System, https://www.henryford.com/blog/2021/04/fertility-rumor-covid-vaccine</a:t>
            </a:r>
          </a:p>
          <a:p>
            <a:pPr algn="l">
              <a:buFont typeface="Arial" panose="020B0604020202020204" pitchFamily="34" charset="0"/>
              <a:buNone/>
            </a:pPr>
            <a:br>
              <a:rPr lang="en-US" dirty="0"/>
            </a:br>
            <a:r>
              <a:rPr lang="en-US" dirty="0"/>
              <a:t>She could also explain that, according to the CDC, “</a:t>
            </a:r>
            <a:r>
              <a:rPr lang="en-US" b="0" i="0" dirty="0">
                <a:solidFill>
                  <a:srgbClr val="000000"/>
                </a:solidFill>
                <a:effectLst/>
                <a:latin typeface="Open Sans" panose="020B0606030504020204" pitchFamily="34" charset="0"/>
              </a:rPr>
              <a:t>People who are pregnant or recently pregnant are at an increased risk for severe illness from COVID-19 when compared to people who are not pregnant; and that people who have COVID-19 during pregnancy are also at increased risk for preterm birth (delivering the baby earlier than 37 weeks) and stillbirth and might be at increased risk for other pregnancy complications.”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Open Sans" panose="020B0606030504020204" pitchFamily="34" charset="0"/>
              </a:rPr>
              <a:t>“Investigating the Impact of COVID-19 during Pregnancy,” Center for Disease Control and Prevention, https://www.cdc.gov/coronavirus/2019-ncov/cases-updates/special-populations/pregnancy-data-on-covid-19/what-cdc-is-doing.html#:~:text=&gt;People%20who%20have%20COVID,for%20other%20pregnancy%20complications.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Open Sans" panose="020B0606030504020204" pitchFamily="34" charset="0"/>
              </a:rPr>
              <a:t>She may want to also explain that in one study that “</a:t>
            </a:r>
            <a:r>
              <a:rPr lang="en-US" b="0" i="0" dirty="0">
                <a:solidFill>
                  <a:srgbClr val="333333"/>
                </a:solidFill>
                <a:effectLst/>
                <a:latin typeface="Utopia"/>
              </a:rPr>
              <a:t>newborns whose mothers received either the Pfizer–BioNTech or Moderna COVID-19 vaccine during pregnancy found that 100 percent of the infants had protective antibodies at birth.”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3333"/>
                </a:solidFill>
                <a:effectLst/>
                <a:latin typeface="Utopia"/>
              </a:rPr>
              <a:t>“</a:t>
            </a:r>
            <a:r>
              <a:rPr lang="en-US" b="0" i="0" dirty="0">
                <a:solidFill>
                  <a:srgbClr val="333333"/>
                </a:solidFill>
                <a:effectLst/>
                <a:latin typeface="BentonSans"/>
              </a:rPr>
              <a:t>Pregnant Women Who Receive COVID-19 Vaccination Pass Protection from the Virus to Their Newborns</a:t>
            </a:r>
            <a:r>
              <a:rPr lang="en-US" b="0" i="0" dirty="0">
                <a:solidFill>
                  <a:srgbClr val="333333"/>
                </a:solidFill>
                <a:effectLst/>
                <a:latin typeface="Utopia"/>
              </a:rPr>
              <a:t>,” NYU </a:t>
            </a:r>
            <a:r>
              <a:rPr lang="en-US" b="0" i="0" dirty="0" err="1">
                <a:solidFill>
                  <a:srgbClr val="333333"/>
                </a:solidFill>
                <a:effectLst/>
                <a:latin typeface="Utopia"/>
              </a:rPr>
              <a:t>Longone</a:t>
            </a:r>
            <a:r>
              <a:rPr lang="en-US" b="0" i="0" dirty="0">
                <a:solidFill>
                  <a:srgbClr val="333333"/>
                </a:solidFill>
                <a:effectLst/>
                <a:latin typeface="Utopia"/>
              </a:rPr>
              <a:t> Health, https://nyulangone.org/news/pregnant-women-who-receive-covid-19-vaccination-pass-protection-virus-their-newborns</a:t>
            </a:r>
            <a:endParaRPr lang="en-US" b="0" i="0" dirty="0">
              <a:solidFill>
                <a:srgbClr val="000000"/>
              </a:solidFill>
              <a:effectLst/>
              <a:latin typeface="Open Sans" panose="020B0606030504020204" pitchFamily="34" charset="0"/>
            </a:endParaRP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79</a:t>
            </a:fld>
            <a:endParaRPr lang="en-US"/>
          </a:p>
        </p:txBody>
      </p:sp>
    </p:spTree>
    <p:extLst>
      <p:ext uri="{BB962C8B-B14F-4D97-AF65-F5344CB8AC3E}">
        <p14:creationId xmlns:p14="http://schemas.microsoft.com/office/powerpoint/2010/main" val="1525348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Recommended response:</a:t>
            </a:r>
          </a:p>
          <a:p>
            <a:r>
              <a:rPr lang="en-US" dirty="0"/>
              <a:t>Daniela could explain that “</a:t>
            </a:r>
            <a:r>
              <a:rPr lang="en-US" b="0" i="0" dirty="0">
                <a:solidFill>
                  <a:srgbClr val="444444"/>
                </a:solidFill>
                <a:effectLst/>
                <a:latin typeface="open sans" panose="020B0606030504020204" pitchFamily="34" charset="0"/>
              </a:rPr>
              <a:t>the Centers for Disease Control and Prevention (CDC) has stated that </a:t>
            </a:r>
            <a:r>
              <a:rPr lang="en-US" b="0" i="0" u="none" strike="noStrike" dirty="0">
                <a:solidFill>
                  <a:srgbClr val="731211"/>
                </a:solidFill>
                <a:effectLst/>
                <a:latin typeface="open sans" panose="020B0606030504020204" pitchFamily="34" charset="0"/>
                <a:hlinkClick r:id="rId3"/>
              </a:rPr>
              <a:t>vaccines are available to anyone</a:t>
            </a:r>
            <a:r>
              <a:rPr lang="en-US" b="0" i="0" dirty="0">
                <a:solidFill>
                  <a:srgbClr val="444444"/>
                </a:solidFill>
                <a:effectLst/>
                <a:latin typeface="open sans" panose="020B0606030504020204" pitchFamily="34" charset="0"/>
              </a:rPr>
              <a:t>, including undocumented immigrants, without regard to their immigration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open sans" panose="020B0606030504020204" pitchFamily="34" charset="0"/>
              </a:rPr>
              <a:t>“</a:t>
            </a:r>
            <a:r>
              <a:rPr lang="en-US" sz="1800" b="0" i="0" dirty="0">
                <a:solidFill>
                  <a:srgbClr val="444444"/>
                </a:solidFill>
                <a:effectLst/>
                <a:latin typeface="open sans" panose="020B0606030504020204" pitchFamily="34" charset="0"/>
              </a:rPr>
              <a:t>Answers to Common Questions about Immigrants’ Access to the COVID-19 Vaccines,” National Immigration Law Center, https://www.nilc.org/2021/04/12/immigrant-access-to-the-covid-19-vaccines/</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80</a:t>
            </a:fld>
            <a:endParaRPr lang="en-US"/>
          </a:p>
        </p:txBody>
      </p:sp>
    </p:spTree>
    <p:extLst>
      <p:ext uri="{BB962C8B-B14F-4D97-AF65-F5344CB8AC3E}">
        <p14:creationId xmlns:p14="http://schemas.microsoft.com/office/powerpoint/2010/main" val="1167772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Recommended response:</a:t>
            </a:r>
          </a:p>
          <a:p>
            <a:r>
              <a:rPr lang="en-US" dirty="0"/>
              <a:t>Diego could go with Antonio to the vaccination clinic. He could also suggest that Antonio look away when he gets the jab. He could say that the jab is momentary, but the protection from the vaccine could say his life. He could also tell him to tense his abdominal and arm muscles to raise his blood pressure when getting the jab.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DC1E34"/>
                </a:solidFill>
                <a:effectLst/>
                <a:latin typeface="Gotham 3r"/>
              </a:rPr>
              <a:t>Techniques to Help You Overcome a Fear of Needles,” Cedars Sinai, https://www.cedars-sinai.org/blog/techniques-to-overcome-fear-of-needles.html</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81</a:t>
            </a:fld>
            <a:endParaRPr lang="en-US"/>
          </a:p>
        </p:txBody>
      </p:sp>
    </p:spTree>
    <p:extLst>
      <p:ext uri="{BB962C8B-B14F-4D97-AF65-F5344CB8AC3E}">
        <p14:creationId xmlns:p14="http://schemas.microsoft.com/office/powerpoint/2010/main" val="4238439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Recommended response:</a:t>
            </a:r>
          </a:p>
          <a:p>
            <a:r>
              <a:rPr lang="en-US" dirty="0"/>
              <a:t>Alejandrina could tell Jose that masks help protect those around you. She could explain that many people have COVID-19 but do not have symptoms and that there is a danger that they could pass it on. She could also explain that masks provide some protection to the wearer.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0" dirty="0">
                <a:solidFill>
                  <a:srgbClr val="000000"/>
                </a:solidFill>
                <a:effectLst/>
                <a:latin typeface="Open Sans" panose="020B0606030504020204" pitchFamily="34" charset="0"/>
              </a:rPr>
              <a:t>Guidance for Wearing Masks,” Centers for Disease Control and Prevention, https://www.cdc.gov/coronavirus/2019-ncov/prevent-getting-sick/cloth-face-cover-guidance.html</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82</a:t>
            </a:fld>
            <a:endParaRPr lang="en-US"/>
          </a:p>
        </p:txBody>
      </p:sp>
    </p:spTree>
    <p:extLst>
      <p:ext uri="{BB962C8B-B14F-4D97-AF65-F5344CB8AC3E}">
        <p14:creationId xmlns:p14="http://schemas.microsoft.com/office/powerpoint/2010/main" val="748337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Recommended response:</a:t>
            </a:r>
          </a:p>
          <a:p>
            <a:r>
              <a:rPr lang="en-US" dirty="0"/>
              <a:t>Martha could tell them to c</a:t>
            </a:r>
            <a:r>
              <a:rPr lang="en-US" b="0" i="0" dirty="0">
                <a:solidFill>
                  <a:srgbClr val="2D3742"/>
                </a:solidFill>
                <a:effectLst/>
                <a:latin typeface="Helvetica" panose="020B0604020202020204" pitchFamily="34" charset="0"/>
              </a:rPr>
              <a:t>hoose a mask with a nose wire, use a mask fitter or brace over a disposal or cloth mask, check that it fits snugly over nose, mouth, and chin, use a cloth mask that has more than one layer of fabric, wear a disposal mask underneath a cloth mask.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b="0" i="0" dirty="0">
                <a:solidFill>
                  <a:srgbClr val="000000"/>
                </a:solidFill>
                <a:effectLst/>
                <a:latin typeface="Open Sans" panose="020B0606030504020204" pitchFamily="34" charset="0"/>
              </a:rPr>
              <a:t>Guidance for Wearing Masks,” Centers for Disease Control and Prevention,” https://www.cdc.gov/coronavirus/2019-ncov/prevent-getting-sick/cloth-face-cover-guidance.html#anchor_1604966572663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“Face Coverings,” San Diego County, https://www.sandiegocounty.gov/content/sdc/hhsa/programs/phs/community_epidemiology/dc/2019-nCoV/face-coverings.html</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83</a:t>
            </a:fld>
            <a:endParaRPr lang="en-US"/>
          </a:p>
        </p:txBody>
      </p:sp>
    </p:spTree>
    <p:extLst>
      <p:ext uri="{BB962C8B-B14F-4D97-AF65-F5344CB8AC3E}">
        <p14:creationId xmlns:p14="http://schemas.microsoft.com/office/powerpoint/2010/main" val="37702643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a:t>
            </a:r>
          </a:p>
          <a:p>
            <a:r>
              <a:rPr lang="en-US" dirty="0"/>
              <a:t>Jose Louis could explain that masks should cover the nose, mouth, and chin. It should fit snugly against the face. </a:t>
            </a:r>
            <a:r>
              <a:rPr lang="en-US" b="0" i="0" dirty="0">
                <a:solidFill>
                  <a:srgbClr val="2D3742"/>
                </a:solidFill>
                <a:effectLst/>
                <a:latin typeface="Helvetica" panose="020B0604020202020204" pitchFamily="34" charset="0"/>
              </a:rPr>
              <a:t>There should not be any gaps that allow air in or out the edges of the mask. Men with beards should trim their beards close to their face or wear a disposable mask under the cloth mask.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b="0" i="0" dirty="0">
                <a:solidFill>
                  <a:srgbClr val="000000"/>
                </a:solidFill>
                <a:effectLst/>
                <a:latin typeface="Open Sans" panose="020B0606030504020204" pitchFamily="34" charset="0"/>
              </a:rPr>
              <a:t>Guidance for Wearing Masks,” Centers for Disease Control and Prevention,” https://www.cdc.gov/coronavirus/2019-ncov/prevent-getting-sick/cloth-face-cover-guidance.html#anchor_1604966572663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“Face Coverings,” San Diego County, https://www.sandiegocounty.gov/content/sdc/hhsa/programs/phs/community_epidemiology/dc/2019-nCoV/face-coverings.html</a:t>
            </a:r>
          </a:p>
          <a:p>
            <a:endParaRPr lang="en-US" b="0" i="0" dirty="0">
              <a:solidFill>
                <a:srgbClr val="2D3742"/>
              </a:solidFill>
              <a:effectLst/>
              <a:latin typeface="Helvetica"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84</a:t>
            </a:fld>
            <a:endParaRPr lang="en-US"/>
          </a:p>
        </p:txBody>
      </p:sp>
    </p:spTree>
    <p:extLst>
      <p:ext uri="{BB962C8B-B14F-4D97-AF65-F5344CB8AC3E}">
        <p14:creationId xmlns:p14="http://schemas.microsoft.com/office/powerpoint/2010/main" val="3451870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a:t>
            </a:r>
          </a:p>
          <a:p>
            <a:r>
              <a:rPr lang="en-US" dirty="0"/>
              <a:t>Carlos could explain to Miguel that his mask should remain over his mouth and nose when he speaks. He could explain that if he has the coronavirus, it can be passed to others through the droplets given off when we speak, sneeze, cough, and breathe. He could also explain that shouting possibly releases more particles than speaking at a normal volume. </a:t>
            </a:r>
          </a:p>
          <a:p>
            <a:r>
              <a:rPr lang="en-US" dirty="0"/>
              <a:t>According to one study, “</a:t>
            </a:r>
            <a:r>
              <a:rPr lang="en-US" b="0" i="0" dirty="0">
                <a:solidFill>
                  <a:srgbClr val="000000"/>
                </a:solidFill>
                <a:effectLst/>
                <a:latin typeface="Times New Roman" panose="02020603050405020304" pitchFamily="18" charset="0"/>
              </a:rPr>
              <a:t>particles expelled during human expiratory events, such as sneezing, coughing, talking, and breathing, serve as vehicles for respiratory pathogen transmission…the rate of particle emission during normal human speech is positively correlated with the loudness (amplitude) of vocalization, ranging from approximately 1 to 50 particles per second (0.06 to 3 particles per cm</a:t>
            </a:r>
            <a:r>
              <a:rPr lang="en-US" b="0" i="0" baseline="30000" dirty="0">
                <a:solidFill>
                  <a:srgbClr val="000000"/>
                </a:solidFill>
                <a:effectLst/>
                <a:latin typeface="Times New Roman" panose="02020603050405020304" pitchFamily="18" charset="0"/>
              </a:rPr>
              <a:t>3</a:t>
            </a:r>
            <a:r>
              <a:rPr lang="en-US" b="0" i="0" dirty="0">
                <a:solidFill>
                  <a:srgbClr val="000000"/>
                </a:solidFill>
                <a:effectLst/>
                <a:latin typeface="Times New Roman" panose="02020603050405020304" pitchFamily="18" charset="0"/>
              </a:rPr>
              <a:t>) for low to high amplitudes, regardless of the language spoken (English, Spanish, Mandarin, or Arabic).”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See: “Aerosol emission and </a:t>
            </a:r>
            <a:r>
              <a:rPr lang="en-US" b="0" i="0" dirty="0" err="1">
                <a:solidFill>
                  <a:srgbClr val="000000"/>
                </a:solidFill>
                <a:effectLst/>
                <a:latin typeface="+mn-lt"/>
              </a:rPr>
              <a:t>superemission</a:t>
            </a:r>
            <a:r>
              <a:rPr lang="en-US" b="0" i="0" dirty="0">
                <a:solidFill>
                  <a:srgbClr val="000000"/>
                </a:solidFill>
                <a:effectLst/>
                <a:latin typeface="+mn-lt"/>
              </a:rPr>
              <a:t> during human speech increase with voice loudness,” </a:t>
            </a:r>
            <a:r>
              <a:rPr lang="en-US" b="0" i="0" dirty="0" err="1">
                <a:solidFill>
                  <a:srgbClr val="000000"/>
                </a:solidFill>
                <a:effectLst/>
                <a:latin typeface="+mn-lt"/>
              </a:rPr>
              <a:t>Sima</a:t>
            </a:r>
            <a:r>
              <a:rPr lang="en-US" b="0" i="0" dirty="0">
                <a:solidFill>
                  <a:srgbClr val="000000"/>
                </a:solidFill>
                <a:effectLst/>
                <a:latin typeface="+mn-lt"/>
              </a:rPr>
              <a:t> </a:t>
            </a:r>
            <a:r>
              <a:rPr lang="en-US" b="0" i="0" dirty="0" err="1">
                <a:solidFill>
                  <a:srgbClr val="000000"/>
                </a:solidFill>
                <a:effectLst/>
                <a:latin typeface="+mn-lt"/>
              </a:rPr>
              <a:t>Asadi</a:t>
            </a:r>
            <a:r>
              <a:rPr lang="en-US" b="0" i="0" dirty="0">
                <a:solidFill>
                  <a:srgbClr val="000000"/>
                </a:solidFill>
                <a:effectLst/>
                <a:latin typeface="+mn-lt"/>
              </a:rPr>
              <a:t> et al, https://www.ncbi.nlm.nih.gov/pmc/articles/PMC6382806/</a:t>
            </a: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85</a:t>
            </a:fld>
            <a:endParaRPr lang="en-US"/>
          </a:p>
        </p:txBody>
      </p:sp>
    </p:spTree>
    <p:extLst>
      <p:ext uri="{BB962C8B-B14F-4D97-AF65-F5344CB8AC3E}">
        <p14:creationId xmlns:p14="http://schemas.microsoft.com/office/powerpoint/2010/main" val="1911676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a:t>
            </a:r>
          </a:p>
          <a:p>
            <a:r>
              <a:rPr lang="en-US" dirty="0"/>
              <a:t>Maria and Teresa could explain to Rafael that he should sneeze into a tissue and then throw it away. He could wear a disposable mask and sneeze into the mask. He should turn his head away from others. Afterwards, he should wash his hands with soap and water for at least 20 seconds or use a hand sanitizer. He should avoid shaking hands with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b="0" i="0" dirty="0">
                <a:solidFill>
                  <a:srgbClr val="000000"/>
                </a:solidFill>
                <a:effectLst/>
                <a:latin typeface="Merriweather" panose="00000500000000000000" pitchFamily="2" charset="0"/>
              </a:rPr>
              <a:t>Coughing and Sneezing,” Centers for Disease Control and Prevention, https://www.cdc.gov/healthywater/hygiene/etiquette/coughing_sneezing.html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86</a:t>
            </a:fld>
            <a:endParaRPr lang="en-US"/>
          </a:p>
        </p:txBody>
      </p:sp>
    </p:spTree>
    <p:extLst>
      <p:ext uri="{BB962C8B-B14F-4D97-AF65-F5344CB8AC3E}">
        <p14:creationId xmlns:p14="http://schemas.microsoft.com/office/powerpoint/2010/main" val="1864951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response:</a:t>
            </a:r>
          </a:p>
          <a:p>
            <a:r>
              <a:rPr lang="en-US" dirty="0"/>
              <a:t>Francisco, Juan, and Rosa could try to open a window. They can also ask the driver to open the van’s vents. They could ask the driver if the company can provide masks to riders. They could also ask the riders to wear masks. They should also make sure that they wash their hands after the 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b="0" dirty="0">
                <a:latin typeface="+mn-lt"/>
              </a:rPr>
              <a:t>“</a:t>
            </a:r>
            <a:r>
              <a:rPr lang="en-US" b="0" dirty="0">
                <a:solidFill>
                  <a:srgbClr val="303030"/>
                </a:solidFill>
                <a:effectLst/>
                <a:latin typeface="+mn-lt"/>
              </a:rPr>
              <a:t>Is there coronavirus in your car? Here's how you can protect yourself,” Joseph Allen et al. USA Today. https://www.usatoday.com/story/opinion/2020/04/22/coronavirus-car-protect-yourself-column/5166146002/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303030"/>
              </a:solidFill>
              <a:effectLst/>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AC3904E1-0AC7-421D-91F7-417097F3E21B}" type="slidenum">
              <a:rPr lang="en-US" smtClean="0"/>
              <a:t>87</a:t>
            </a:fld>
            <a:endParaRPr lang="en-US"/>
          </a:p>
        </p:txBody>
      </p:sp>
    </p:spTree>
    <p:extLst>
      <p:ext uri="{BB962C8B-B14F-4D97-AF65-F5344CB8AC3E}">
        <p14:creationId xmlns:p14="http://schemas.microsoft.com/office/powerpoint/2010/main" val="237924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Cold: How to Protect Yourself and Others,” Centers for Disease Control and Prevention, https://www.cdc.gov/features/rhinoviruses/index.html</a:t>
            </a:r>
          </a:p>
          <a:p>
            <a:endParaRPr lang="en-US" dirty="0"/>
          </a:p>
        </p:txBody>
      </p:sp>
      <p:sp>
        <p:nvSpPr>
          <p:cNvPr id="4" name="Slide Number Placeholder 3"/>
          <p:cNvSpPr>
            <a:spLocks noGrp="1"/>
          </p:cNvSpPr>
          <p:nvPr>
            <p:ph type="sldNum" sz="quarter" idx="5"/>
          </p:nvPr>
        </p:nvSpPr>
        <p:spPr/>
        <p:txBody>
          <a:bodyPr/>
          <a:lstStyle/>
          <a:p>
            <a:fld id="{726592DD-0266-42C9-8D0C-3ACF6BD5B63A}" type="slidenum">
              <a:rPr lang="en-US" smtClean="0"/>
              <a:t>9</a:t>
            </a:fld>
            <a:endParaRPr lang="en-US"/>
          </a:p>
        </p:txBody>
      </p:sp>
    </p:spTree>
    <p:extLst>
      <p:ext uri="{BB962C8B-B14F-4D97-AF65-F5344CB8AC3E}">
        <p14:creationId xmlns:p14="http://schemas.microsoft.com/office/powerpoint/2010/main" val="2686428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“File a Complaint,” U.S. Department of Labor, https://www.osha.gov/workers/file-complaint</a:t>
            </a:r>
            <a:endParaRPr lang="en-US" b="0" i="0" dirty="0">
              <a:solidFill>
                <a:srgbClr val="222222"/>
              </a:solidFill>
              <a:effectLst/>
              <a:latin typeface="Helvetica Neue"/>
            </a:endParaRPr>
          </a:p>
        </p:txBody>
      </p:sp>
      <p:sp>
        <p:nvSpPr>
          <p:cNvPr id="4" name="Slide Number Placeholder 3"/>
          <p:cNvSpPr>
            <a:spLocks noGrp="1"/>
          </p:cNvSpPr>
          <p:nvPr>
            <p:ph type="sldNum" sz="quarter" idx="5"/>
          </p:nvPr>
        </p:nvSpPr>
        <p:spPr/>
        <p:txBody>
          <a:bodyPr/>
          <a:lstStyle/>
          <a:p>
            <a:fld id="{AC3904E1-0AC7-421D-91F7-417097F3E21B}" type="slidenum">
              <a:rPr lang="en-US" smtClean="0"/>
              <a:t>92</a:t>
            </a:fld>
            <a:endParaRPr lang="en-US"/>
          </a:p>
        </p:txBody>
      </p:sp>
    </p:spTree>
    <p:extLst>
      <p:ext uri="{BB962C8B-B14F-4D97-AF65-F5344CB8AC3E}">
        <p14:creationId xmlns:p14="http://schemas.microsoft.com/office/powerpoint/2010/main" val="730613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should note that OSHA does not tell the employer who made the complaint.</a:t>
            </a:r>
          </a:p>
        </p:txBody>
      </p:sp>
      <p:sp>
        <p:nvSpPr>
          <p:cNvPr id="4" name="Slide Number Placeholder 3"/>
          <p:cNvSpPr>
            <a:spLocks noGrp="1"/>
          </p:cNvSpPr>
          <p:nvPr>
            <p:ph type="sldNum" sz="quarter" idx="5"/>
          </p:nvPr>
        </p:nvSpPr>
        <p:spPr/>
        <p:txBody>
          <a:bodyPr/>
          <a:lstStyle/>
          <a:p>
            <a:fld id="{AC3904E1-0AC7-421D-91F7-417097F3E21B}" type="slidenum">
              <a:rPr lang="en-US" smtClean="0"/>
              <a:t>97</a:t>
            </a:fld>
            <a:endParaRPr lang="en-US"/>
          </a:p>
        </p:txBody>
      </p:sp>
    </p:spTree>
    <p:extLst>
      <p:ext uri="{BB962C8B-B14F-4D97-AF65-F5344CB8AC3E}">
        <p14:creationId xmlns:p14="http://schemas.microsoft.com/office/powerpoint/2010/main" val="3631331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https://www.osha.gov/contactus/bystate/PA/areaoffice</a:t>
            </a:r>
          </a:p>
        </p:txBody>
      </p:sp>
      <p:sp>
        <p:nvSpPr>
          <p:cNvPr id="4" name="Slide Number Placeholder 3"/>
          <p:cNvSpPr>
            <a:spLocks noGrp="1"/>
          </p:cNvSpPr>
          <p:nvPr>
            <p:ph type="sldNum" sz="quarter" idx="5"/>
          </p:nvPr>
        </p:nvSpPr>
        <p:spPr/>
        <p:txBody>
          <a:bodyPr/>
          <a:lstStyle/>
          <a:p>
            <a:fld id="{AC3904E1-0AC7-421D-91F7-417097F3E21B}" type="slidenum">
              <a:rPr lang="en-US" smtClean="0"/>
              <a:t>98</a:t>
            </a:fld>
            <a:endParaRPr lang="en-US"/>
          </a:p>
        </p:txBody>
      </p:sp>
    </p:spTree>
    <p:extLst>
      <p:ext uri="{BB962C8B-B14F-4D97-AF65-F5344CB8AC3E}">
        <p14:creationId xmlns:p14="http://schemas.microsoft.com/office/powerpoint/2010/main" val="27859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Facts about Influenza,” Centers for Disease Control and Prevention, https://www.cdc.gov/flu/about/keyfacts.htm</a:t>
            </a:r>
          </a:p>
        </p:txBody>
      </p:sp>
      <p:sp>
        <p:nvSpPr>
          <p:cNvPr id="4" name="Slide Number Placeholder 3"/>
          <p:cNvSpPr>
            <a:spLocks noGrp="1"/>
          </p:cNvSpPr>
          <p:nvPr>
            <p:ph type="sldNum" sz="quarter" idx="5"/>
          </p:nvPr>
        </p:nvSpPr>
        <p:spPr/>
        <p:txBody>
          <a:bodyPr/>
          <a:lstStyle/>
          <a:p>
            <a:fld id="{726592DD-0266-42C9-8D0C-3ACF6BD5B63A}" type="slidenum">
              <a:rPr lang="en-US" smtClean="0"/>
              <a:t>16</a:t>
            </a:fld>
            <a:endParaRPr lang="en-US"/>
          </a:p>
        </p:txBody>
      </p:sp>
    </p:spTree>
    <p:extLst>
      <p:ext uri="{BB962C8B-B14F-4D97-AF65-F5344CB8AC3E}">
        <p14:creationId xmlns:p14="http://schemas.microsoft.com/office/powerpoint/2010/main" val="322699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“COVID-19 Basics,” Harvard Health Publishing. Harvard Medical School. </a:t>
            </a:r>
            <a:r>
              <a:rPr lang="en-US" dirty="0">
                <a:hlinkClick r:id="rId3"/>
              </a:rPr>
              <a:t>https://www.health.harvard.edu/diseases-and-conditions/covid-19-basics</a:t>
            </a:r>
            <a:r>
              <a:rPr lang="en-US" dirty="0"/>
              <a:t>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“12 Common Myths about COVID,” World Health Organization. </a:t>
            </a:r>
            <a:r>
              <a:rPr lang="en-US" sz="1200" dirty="0">
                <a:hlinkClick r:id="rId4"/>
              </a:rPr>
              <a:t>https://www.who.int/docs/default-source/searo/thailand/12myths-final099bfbf976c54d5fa3407a65b6d9fa9d.pdf</a:t>
            </a:r>
            <a:endParaRPr lang="en-US" sz="1200" dirty="0"/>
          </a:p>
          <a:p>
            <a:endParaRPr lang="en-US" dirty="0"/>
          </a:p>
        </p:txBody>
      </p:sp>
      <p:sp>
        <p:nvSpPr>
          <p:cNvPr id="4" name="Slide Number Placeholder 3"/>
          <p:cNvSpPr>
            <a:spLocks noGrp="1"/>
          </p:cNvSpPr>
          <p:nvPr>
            <p:ph type="sldNum" sz="quarter" idx="5"/>
          </p:nvPr>
        </p:nvSpPr>
        <p:spPr/>
        <p:txBody>
          <a:bodyPr/>
          <a:lstStyle/>
          <a:p>
            <a:fld id="{EFDD2A77-F37E-48D1-8756-BCF652F77017}" type="slidenum">
              <a:rPr lang="en-US" smtClean="0"/>
              <a:t>19</a:t>
            </a:fld>
            <a:endParaRPr lang="en-US"/>
          </a:p>
        </p:txBody>
      </p:sp>
    </p:spTree>
    <p:extLst>
      <p:ext uri="{BB962C8B-B14F-4D97-AF65-F5344CB8AC3E}">
        <p14:creationId xmlns:p14="http://schemas.microsoft.com/office/powerpoint/2010/main" val="282068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“Countries where COVID-19 has spread,” </a:t>
            </a:r>
            <a:r>
              <a:rPr lang="en-US" sz="1200" dirty="0" err="1"/>
              <a:t>Worldmeter</a:t>
            </a:r>
            <a:r>
              <a:rPr lang="en-US" sz="1200" dirty="0"/>
              <a:t>.  Accessed March 2, 2022. https://coronavirus.jhu.edu/map.html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See also </a:t>
            </a:r>
            <a:r>
              <a:rPr lang="en-US" sz="1200" dirty="0">
                <a:hlinkClick r:id="rId3"/>
              </a:rPr>
              <a:t>https://www.worldometers.info/coronavirus/countries-where-coronavirus-has-spread/</a:t>
            </a:r>
            <a:endParaRPr lang="en-US" sz="1200" dirty="0"/>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20</a:t>
            </a:fld>
            <a:endParaRPr lang="en-US"/>
          </a:p>
        </p:txBody>
      </p:sp>
    </p:spTree>
    <p:extLst>
      <p:ext uri="{BB962C8B-B14F-4D97-AF65-F5344CB8AC3E}">
        <p14:creationId xmlns:p14="http://schemas.microsoft.com/office/powerpoint/2010/main" val="290387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“Coronavirus Resource Center,” Harvard Health Publishing. Harvard Medical School. </a:t>
            </a:r>
            <a:r>
              <a:rPr lang="en-US" dirty="0">
                <a:hlinkClick r:id="rId3"/>
              </a:rPr>
              <a:t>https://www.health.harvard.edu/diseases-and-conditions/coronavirus-resource-center</a:t>
            </a:r>
            <a:endParaRPr lang="en-US" dirty="0"/>
          </a:p>
          <a:p>
            <a:endParaRPr lang="en-US" dirty="0"/>
          </a:p>
        </p:txBody>
      </p:sp>
      <p:sp>
        <p:nvSpPr>
          <p:cNvPr id="4" name="Slide Number Placeholder 3"/>
          <p:cNvSpPr>
            <a:spLocks noGrp="1"/>
          </p:cNvSpPr>
          <p:nvPr>
            <p:ph type="sldNum" sz="quarter" idx="10"/>
          </p:nvPr>
        </p:nvSpPr>
        <p:spPr/>
        <p:txBody>
          <a:bodyPr/>
          <a:lstStyle/>
          <a:p>
            <a:fld id="{EFDD2A77-F37E-48D1-8756-BCF652F77017}" type="slidenum">
              <a:rPr lang="en-US" smtClean="0"/>
              <a:t>21</a:t>
            </a:fld>
            <a:endParaRPr lang="en-US"/>
          </a:p>
        </p:txBody>
      </p:sp>
    </p:spTree>
    <p:extLst>
      <p:ext uri="{BB962C8B-B14F-4D97-AF65-F5344CB8AC3E}">
        <p14:creationId xmlns:p14="http://schemas.microsoft.com/office/powerpoint/2010/main" val="220486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596773-B4BA-4A38-AC16-732A32839F44}"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1275306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F5657-4282-4538-A9D5-247B0DBD3D1D}"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291178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36A289-8B6C-4ABB-AA5A-605C77943472}"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212850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F16582-5C48-41BA-BF5D-FEA74DF5E30D}"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69071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95BA4-6F5C-4E53-A5B7-9815BF0A4A91}"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57977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4FEDD-F4F4-4343-821C-9E7733CD46EC}"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2730506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C9C69F-4DFC-4194-A844-DD3990C24DF5}" type="datetime1">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65823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F68116-80EC-44B3-AC53-B32E67ACFDD5}" type="datetime1">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155368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F9F1A-CE4B-4479-AC84-941F658A0702}"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47072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6B27E7-13D1-4F00-A950-6A5C518DB407}"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175075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E8466-B96D-4AC0-8738-5B5A9A55D365}"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0A55E-6CC8-4884-80D5-372998A897A4}" type="slidenum">
              <a:rPr lang="en-US" smtClean="0"/>
              <a:t>‹#›</a:t>
            </a:fld>
            <a:endParaRPr lang="en-US"/>
          </a:p>
        </p:txBody>
      </p:sp>
    </p:spTree>
    <p:extLst>
      <p:ext uri="{BB962C8B-B14F-4D97-AF65-F5344CB8AC3E}">
        <p14:creationId xmlns:p14="http://schemas.microsoft.com/office/powerpoint/2010/main" val="367569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44C65-A3E0-4DCF-AE51-183C6F1155DC}" type="datetime1">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0A55E-6CC8-4884-80D5-372998A897A4}" type="slidenum">
              <a:rPr lang="en-US" smtClean="0"/>
              <a:t>‹#›</a:t>
            </a:fld>
            <a:endParaRPr lang="en-US"/>
          </a:p>
        </p:txBody>
      </p:sp>
    </p:spTree>
    <p:extLst>
      <p:ext uri="{BB962C8B-B14F-4D97-AF65-F5344CB8AC3E}">
        <p14:creationId xmlns:p14="http://schemas.microsoft.com/office/powerpoint/2010/main" val="984292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schoolhouseteachers.com/uncategorized/test-your-knowledge-hom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www.covenanthealth.com/when-how-to-wash-your-hand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first10em.com/aerosols-droplets-and-airborne-sprea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fda.gov/food/food-safety-during-emergencies/food-safety-and-coronavirus-disease-2019-covid-1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cdc.gov/coronavirus/2019-ncov/symptoms-testing/symptom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timesofindia.indiatimes.com/life-style/health-fitness/health-news/coronavirus-can-prove-dangerous-for-people-with-these-health-conditions/photostory/77280607.cm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s/photos/covid-19"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cdc.gov/mmwr/volumes/69/wr/mm6924e2.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news.yale.edu/2021/04/22/immune-response-may-pose-greater-risk-pregnant-women-covid-vir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americanprogress.org/article/protecting-farmworkers-coronavirus-securing-food-supply/"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time.com/5820118/coronavirus-questions-answer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weforum.org/agenda/2020/04/coronavirus-microdroplets-talking-breathing-spread-covid-1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oozhawk.com/article/public_health_assess_risk_avoiding_coronavirus_activities_santa_barbara"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agazine.ucsf.edu/we-thought-it-was-just-respiratory-virus"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am.ac.uk/research/news/free-online-tool-calculates-risk-of-covid-19-transmission-in-poorly-ventilated-spaces"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usatoday.com/story/money/2020/02/18/coronavirus-restaurants-suffer-wary-customers-stay-away/4753280002/"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uchealth.org/today/what-is-social-distancing-you-can-go-outside/"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northwestern.edu/coronavirus-covid-19-updates/health/contact-tracing.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freepik.com/free-vector/cartoon-vaccination-campaign-illustration_13859994.htm"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immunology.org/celebrate-vaccines/public-engagement/guide-childhood-vaccinations/how-vaccines-wor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www.phhealthcare.org/about/covid-19-vaccines-at-penn-highland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www.netdoctor.co.uk/medicines/a5573/antibiotics/" TargetMode="Externa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duarte.com/presentation-skills-resources/important-communicate-empathy-authority-times-crisis/"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hbr.org/2018/01/the-art-of-strategy-is-about-knowing-when-to-say-n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www.vaccines.gov/"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hbr.org/2018/01/the-art-of-strategy-is-about-knowing-when-to-say-no"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mclaren.org/main/news/preparing-for-your-covid19-shot-3265" TargetMode="External"/><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news.llu.edu/health-wellness/which-type-of-face-mask-most-effective-against-covid-19"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https://medlineplus.gov/ency/imagepages/19946.ht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businessinsider.com/best-masks-for-coronavirus-chart-2020-9" TargetMode="External"/><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physicsworld.com/a/speed-of-spreading-epidemics-is-predicted-using-analytical-technique/"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medlineplus.gov/ency/imagepages/19946.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hyperlink" Target="https://www.hopkinsmedicine.org/health/conditions-and-diseases/coronavirus/proper-mask-wearing-coronavirus-prevention-infographic"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safetyandhealthmagazine.com/articles/19578-covid-19-pandemic-tips-to-remain-sane-and-safe-during-social-distanci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gachd.org/new-data-supports-social-distancing-now-more-than-ever/social-distancing-6-feet-featured-image/"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healthline.com/health/7-steps-of-handwashi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cdc.gov/handwashing/when-how-handwashing.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blogs.worldbank.org/transport/covid-19-could-help-latin-america-accelerate-toward-more-inclusive-transpor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picpedia.org/highway-signs/i/infectious-disease.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istockphoto.com/vector/do-not-touch-your-face-do-not-touch-hands-eyes-nose-mouth-coronavirus-covid-19-gm1246325374-363176916" TargetMode="External"/><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timesofindia.indiatimes.com/videos/lifestyle/health-fitness/how-to-maintain-respiratory-hygiene/videoshow/74724419.cms"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www.verywellhealth.com/allergy-symptoms-vs-covid-symptoms-5118462"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eschooltoday.com/common-cold/causes-of-common-cold.html"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verywellhealth.com/who-should-not-get-flu-shots-770429"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EsoFu3qcmz0" TargetMode="External"/><Relationship Id="rId2" Type="http://schemas.openxmlformats.org/officeDocument/2006/relationships/hyperlink" Target="https://www.youtube.com/watch?v=plrX7JU_8x0" TargetMode="Externa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7758-FDE5-B7D4-D2C5-43253CF30319}"/>
              </a:ext>
            </a:extLst>
          </p:cNvPr>
          <p:cNvSpPr>
            <a:spLocks noGrp="1"/>
          </p:cNvSpPr>
          <p:nvPr>
            <p:ph type="title"/>
          </p:nvPr>
        </p:nvSpPr>
        <p:spPr/>
        <p:txBody>
          <a:bodyPr>
            <a:normAutofit/>
          </a:bodyPr>
          <a:lstStyle/>
          <a:p>
            <a:br>
              <a:rPr lang="en-US" sz="2800" b="0" i="0" u="none" strike="noStrike" baseline="0" dirty="0">
                <a:solidFill>
                  <a:srgbClr val="000000"/>
                </a:solidFill>
                <a:latin typeface="Times New Roman" panose="02020603050405020304" pitchFamily="18" charset="0"/>
              </a:rPr>
            </a:br>
            <a:r>
              <a:rPr lang="en-US" sz="2800" b="0" i="0" u="none" strike="noStrike" baseline="0">
                <a:solidFill>
                  <a:srgbClr val="000000"/>
                </a:solidFill>
                <a:latin typeface="Times New Roman" panose="02020603050405020304" pitchFamily="18" charset="0"/>
              </a:rPr>
              <a:t>Training Program </a:t>
            </a:r>
            <a:r>
              <a:rPr lang="en-US" sz="2800" b="0" i="0" u="none" strike="noStrike" baseline="0" dirty="0">
                <a:solidFill>
                  <a:srgbClr val="000000"/>
                </a:solidFill>
                <a:latin typeface="Times New Roman" panose="02020603050405020304" pitchFamily="18" charset="0"/>
              </a:rPr>
              <a:t>Workplace Safety and Health Training on Infectious Diseases, Including COVID-19 </a:t>
            </a:r>
            <a:endParaRPr lang="en-US" sz="2800" dirty="0"/>
          </a:p>
        </p:txBody>
      </p:sp>
      <p:sp>
        <p:nvSpPr>
          <p:cNvPr id="4" name="Content Placeholder 3">
            <a:extLst>
              <a:ext uri="{FF2B5EF4-FFF2-40B4-BE49-F238E27FC236}">
                <a16:creationId xmlns:a16="http://schemas.microsoft.com/office/drawing/2014/main" id="{2848EF64-6782-690C-3B6C-7FB5E423C514}"/>
              </a:ext>
            </a:extLst>
          </p:cNvPr>
          <p:cNvSpPr>
            <a:spLocks noGrp="1"/>
          </p:cNvSpPr>
          <p:nvPr>
            <p:ph sz="half" idx="2"/>
          </p:nvPr>
        </p:nvSpPr>
        <p:spPr/>
        <p:txBody>
          <a:bodyPr>
            <a:normAutofit fontScale="92500" lnSpcReduction="10000"/>
          </a:bodyPr>
          <a:lstStyle/>
          <a:p>
            <a:endParaRPr lang="en-US" dirty="0"/>
          </a:p>
          <a:p>
            <a:r>
              <a:rPr lang="en-US" dirty="0"/>
              <a:t>Unit 1: Infectious Diseases</a:t>
            </a:r>
          </a:p>
          <a:p>
            <a:r>
              <a:rPr lang="en-US" dirty="0"/>
              <a:t>Unit 2: COVID-19 (Recognition)</a:t>
            </a:r>
          </a:p>
          <a:p>
            <a:r>
              <a:rPr lang="en-US" dirty="0"/>
              <a:t>Unit 3: Protect Yourself and Others (Prevention)</a:t>
            </a:r>
          </a:p>
          <a:p>
            <a:r>
              <a:rPr lang="en-US" dirty="0"/>
              <a:t>Unit 4: Tackling Problems (Abatement)</a:t>
            </a:r>
          </a:p>
          <a:p>
            <a:endParaRPr lang="en-US" dirty="0"/>
          </a:p>
          <a:p>
            <a:pPr marL="0" indent="0" algn="r">
              <a:buNone/>
            </a:pPr>
            <a:endParaRPr lang="en-US" sz="1400" dirty="0"/>
          </a:p>
          <a:p>
            <a:pPr marL="0" indent="0" algn="r">
              <a:buNone/>
            </a:pPr>
            <a:r>
              <a:rPr lang="en-US" sz="1400" dirty="0"/>
              <a:t>Developed by K. Grogan Ullah</a:t>
            </a:r>
            <a:br>
              <a:rPr lang="en-US" dirty="0"/>
            </a:br>
            <a:endParaRPr lang="en-US" dirty="0"/>
          </a:p>
        </p:txBody>
      </p:sp>
      <p:pic>
        <p:nvPicPr>
          <p:cNvPr id="6" name="Content Placeholder 5">
            <a:extLst>
              <a:ext uri="{FF2B5EF4-FFF2-40B4-BE49-F238E27FC236}">
                <a16:creationId xmlns:a16="http://schemas.microsoft.com/office/drawing/2014/main" id="{C50F0147-1198-B5AD-F790-CB8AA81D2863}"/>
              </a:ext>
              <a:ext uri="{C183D7F6-B498-43B3-948B-1728B52AA6E4}">
                <adec:decorative xmlns:adec="http://schemas.microsoft.com/office/drawing/2017/decorative" val="1"/>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39964" y="1825625"/>
            <a:ext cx="714074" cy="4351338"/>
          </a:xfrm>
          <a:prstGeom prst="rect">
            <a:avLst/>
          </a:prstGeom>
          <a:noFill/>
          <a:ln>
            <a:noFill/>
          </a:ln>
        </p:spPr>
      </p:pic>
      <p:pic>
        <p:nvPicPr>
          <p:cNvPr id="7" name="Picture 6">
            <a:extLst>
              <a:ext uri="{FF2B5EF4-FFF2-40B4-BE49-F238E27FC236}">
                <a16:creationId xmlns:a16="http://schemas.microsoft.com/office/drawing/2014/main" id="{8392DDD9-F0CD-3736-8614-5DF7853319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3434" y="2983478"/>
            <a:ext cx="4241802" cy="1325563"/>
          </a:xfrm>
          <a:prstGeom prst="rect">
            <a:avLst/>
          </a:prstGeom>
          <a:noFill/>
          <a:ln>
            <a:noFill/>
          </a:ln>
        </p:spPr>
      </p:pic>
      <p:sp>
        <p:nvSpPr>
          <p:cNvPr id="3" name="Slide Number Placeholder 2">
            <a:extLst>
              <a:ext uri="{FF2B5EF4-FFF2-40B4-BE49-F238E27FC236}">
                <a16:creationId xmlns:a16="http://schemas.microsoft.com/office/drawing/2014/main" id="{9416818E-35AA-582A-38C5-9DAD740F1909}"/>
              </a:ext>
            </a:extLst>
          </p:cNvPr>
          <p:cNvSpPr>
            <a:spLocks noGrp="1"/>
          </p:cNvSpPr>
          <p:nvPr>
            <p:ph type="sldNum" sz="quarter" idx="12"/>
          </p:nvPr>
        </p:nvSpPr>
        <p:spPr/>
        <p:txBody>
          <a:bodyPr/>
          <a:lstStyle/>
          <a:p>
            <a:fld id="{C8F0A55E-6CC8-4884-80D5-372998A897A4}" type="slidenum">
              <a:rPr lang="en-US" smtClean="0"/>
              <a:t>1</a:t>
            </a:fld>
            <a:endParaRPr lang="en-US"/>
          </a:p>
        </p:txBody>
      </p:sp>
    </p:spTree>
    <p:extLst>
      <p:ext uri="{BB962C8B-B14F-4D97-AF65-F5344CB8AC3E}">
        <p14:creationId xmlns:p14="http://schemas.microsoft.com/office/powerpoint/2010/main" val="1576028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FED4-88FE-4F34-8E41-14A14A579099}"/>
              </a:ext>
            </a:extLst>
          </p:cNvPr>
          <p:cNvSpPr>
            <a:spLocks noGrp="1"/>
          </p:cNvSpPr>
          <p:nvPr>
            <p:ph type="title"/>
          </p:nvPr>
        </p:nvSpPr>
        <p:spPr/>
        <p:txBody>
          <a:bodyPr/>
          <a:lstStyle/>
          <a:p>
            <a:pPr algn="ctr"/>
            <a:r>
              <a:rPr lang="en-US" dirty="0"/>
              <a:t>Just for Fun:</a:t>
            </a:r>
            <a:br>
              <a:rPr lang="en-US" dirty="0"/>
            </a:br>
            <a:r>
              <a:rPr lang="en-US" dirty="0"/>
              <a:t>Test your knowledge of the Flu</a:t>
            </a:r>
          </a:p>
        </p:txBody>
      </p:sp>
      <p:pic>
        <p:nvPicPr>
          <p:cNvPr id="5" name="Content Placeholder 4" descr="A black and white sign with orange letters&#10;The sign reads: Test Your Knowledge&quot;&#10;"/>
          <p:cNvPicPr>
            <a:picLocks noGrp="1" noChangeAspect="1"/>
          </p:cNvPicPr>
          <p:nvPr>
            <p:ph idx="1"/>
          </p:nvPr>
        </p:nvPicPr>
        <p:blipFill>
          <a:blip r:embed="rId2"/>
          <a:stretch>
            <a:fillRect/>
          </a:stretch>
        </p:blipFill>
        <p:spPr>
          <a:xfrm>
            <a:off x="747889" y="2279933"/>
            <a:ext cx="10515600" cy="2900855"/>
          </a:xfrm>
          <a:prstGeom prst="rect">
            <a:avLst/>
          </a:prstGeom>
        </p:spPr>
      </p:pic>
      <p:sp>
        <p:nvSpPr>
          <p:cNvPr id="6" name="TextBox 5"/>
          <p:cNvSpPr txBox="1"/>
          <p:nvPr/>
        </p:nvSpPr>
        <p:spPr>
          <a:xfrm>
            <a:off x="970844" y="5565422"/>
            <a:ext cx="4549643" cy="507831"/>
          </a:xfrm>
          <a:prstGeom prst="rect">
            <a:avLst/>
          </a:prstGeom>
          <a:noFill/>
        </p:spPr>
        <p:txBody>
          <a:bodyPr wrap="none" rtlCol="0">
            <a:spAutoFit/>
          </a:bodyPr>
          <a:lstStyle/>
          <a:p>
            <a:r>
              <a:rPr lang="en-US" sz="900" dirty="0"/>
              <a:t>Image Source: </a:t>
            </a:r>
            <a:r>
              <a:rPr lang="en-US" sz="900" dirty="0">
                <a:hlinkClick r:id="rId3"/>
              </a:rPr>
              <a:t>https://schoolhouseteachers.com/uncategorized/test-your-knowledge-home/</a:t>
            </a:r>
            <a:endParaRPr lang="en-US" sz="900" dirty="0"/>
          </a:p>
          <a:p>
            <a:endParaRPr lang="en-US" dirty="0"/>
          </a:p>
        </p:txBody>
      </p:sp>
      <p:sp>
        <p:nvSpPr>
          <p:cNvPr id="3" name="Slide Number Placeholder 2">
            <a:extLst>
              <a:ext uri="{FF2B5EF4-FFF2-40B4-BE49-F238E27FC236}">
                <a16:creationId xmlns:a16="http://schemas.microsoft.com/office/drawing/2014/main" id="{09A2B8AD-7418-D8AA-D702-939B6CC07E71}"/>
              </a:ext>
            </a:extLst>
          </p:cNvPr>
          <p:cNvSpPr>
            <a:spLocks noGrp="1"/>
          </p:cNvSpPr>
          <p:nvPr>
            <p:ph type="sldNum" sz="quarter" idx="12"/>
          </p:nvPr>
        </p:nvSpPr>
        <p:spPr/>
        <p:txBody>
          <a:bodyPr/>
          <a:lstStyle/>
          <a:p>
            <a:fld id="{C8F0A55E-6CC8-4884-80D5-372998A897A4}" type="slidenum">
              <a:rPr lang="en-US" smtClean="0"/>
              <a:t>10</a:t>
            </a:fld>
            <a:endParaRPr lang="en-US"/>
          </a:p>
        </p:txBody>
      </p:sp>
    </p:spTree>
    <p:extLst>
      <p:ext uri="{BB962C8B-B14F-4D97-AF65-F5344CB8AC3E}">
        <p14:creationId xmlns:p14="http://schemas.microsoft.com/office/powerpoint/2010/main" val="162389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81992-219D-4B61-88F4-F8808833EE08}"/>
              </a:ext>
            </a:extLst>
          </p:cNvPr>
          <p:cNvSpPr>
            <a:spLocks noGrp="1"/>
          </p:cNvSpPr>
          <p:nvPr>
            <p:ph type="title"/>
          </p:nvPr>
        </p:nvSpPr>
        <p:spPr/>
        <p:txBody>
          <a:bodyPr/>
          <a:lstStyle/>
          <a:p>
            <a:r>
              <a:rPr lang="en-US" dirty="0"/>
              <a:t>Question number 1</a:t>
            </a:r>
          </a:p>
        </p:txBody>
      </p:sp>
      <p:pic>
        <p:nvPicPr>
          <p:cNvPr id="5" name="Content Placeholder 4" descr="A person washing their hands&#10;&#10;"/>
          <p:cNvPicPr>
            <a:picLocks noGrp="1" noChangeAspect="1"/>
          </p:cNvPicPr>
          <p:nvPr>
            <p:ph sz="half" idx="1"/>
          </p:nvPr>
        </p:nvPicPr>
        <p:blipFill>
          <a:blip r:embed="rId2"/>
          <a:stretch>
            <a:fillRect/>
          </a:stretch>
        </p:blipFill>
        <p:spPr>
          <a:xfrm>
            <a:off x="1075628" y="1825625"/>
            <a:ext cx="1611816" cy="1720463"/>
          </a:xfrm>
          <a:prstGeom prst="rect">
            <a:avLst/>
          </a:prstGeom>
        </p:spPr>
      </p:pic>
      <p:sp>
        <p:nvSpPr>
          <p:cNvPr id="4" name="Content Placeholder 3">
            <a:extLst>
              <a:ext uri="{FF2B5EF4-FFF2-40B4-BE49-F238E27FC236}">
                <a16:creationId xmlns:a16="http://schemas.microsoft.com/office/drawing/2014/main" id="{5590372B-D384-4292-A4A2-FC30CDFDA00F}"/>
              </a:ext>
            </a:extLst>
          </p:cNvPr>
          <p:cNvSpPr>
            <a:spLocks noGrp="1"/>
          </p:cNvSpPr>
          <p:nvPr>
            <p:ph sz="half" idx="2"/>
          </p:nvPr>
        </p:nvSpPr>
        <p:spPr/>
        <p:txBody>
          <a:bodyPr/>
          <a:lstStyle/>
          <a:p>
            <a:pPr marL="0" indent="0">
              <a:buNone/>
            </a:pPr>
            <a:r>
              <a:rPr lang="en-US" dirty="0"/>
              <a:t>Washing your hands frequently is one way to protect yourself against a </a:t>
            </a:r>
            <a:r>
              <a:rPr lang="en-US" b="1" dirty="0"/>
              <a:t>cold</a:t>
            </a:r>
            <a:r>
              <a:rPr lang="en-US" dirty="0"/>
              <a:t>?</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 </a:t>
            </a:r>
          </a:p>
        </p:txBody>
      </p:sp>
      <p:pic>
        <p:nvPicPr>
          <p:cNvPr id="6" name="Picture 5" descr="A person washing their hands&#10;&#10;"/>
          <p:cNvPicPr>
            <a:picLocks noChangeAspect="1"/>
          </p:cNvPicPr>
          <p:nvPr/>
        </p:nvPicPr>
        <p:blipFill>
          <a:blip r:embed="rId3"/>
          <a:stretch>
            <a:fillRect/>
          </a:stretch>
        </p:blipFill>
        <p:spPr>
          <a:xfrm>
            <a:off x="3002210" y="1825625"/>
            <a:ext cx="1615580" cy="1725318"/>
          </a:xfrm>
          <a:prstGeom prst="rect">
            <a:avLst/>
          </a:prstGeom>
        </p:spPr>
      </p:pic>
      <p:pic>
        <p:nvPicPr>
          <p:cNvPr id="7" name="Picture 6" descr="A person washing their hands&#10;&#10;"/>
          <p:cNvPicPr>
            <a:picLocks noChangeAspect="1"/>
          </p:cNvPicPr>
          <p:nvPr/>
        </p:nvPicPr>
        <p:blipFill>
          <a:blip r:embed="rId3"/>
          <a:stretch>
            <a:fillRect/>
          </a:stretch>
        </p:blipFill>
        <p:spPr>
          <a:xfrm>
            <a:off x="1071864" y="3781824"/>
            <a:ext cx="1615580" cy="1725318"/>
          </a:xfrm>
          <a:prstGeom prst="rect">
            <a:avLst/>
          </a:prstGeom>
        </p:spPr>
      </p:pic>
      <p:pic>
        <p:nvPicPr>
          <p:cNvPr id="8" name="Picture 7" descr="A person washing their hands&#10;&#10;"/>
          <p:cNvPicPr>
            <a:picLocks noChangeAspect="1"/>
          </p:cNvPicPr>
          <p:nvPr/>
        </p:nvPicPr>
        <p:blipFill>
          <a:blip r:embed="rId3"/>
          <a:stretch>
            <a:fillRect/>
          </a:stretch>
        </p:blipFill>
        <p:spPr>
          <a:xfrm>
            <a:off x="2971625" y="3781824"/>
            <a:ext cx="1615580" cy="1725318"/>
          </a:xfrm>
          <a:prstGeom prst="rect">
            <a:avLst/>
          </a:prstGeom>
        </p:spPr>
      </p:pic>
      <p:sp>
        <p:nvSpPr>
          <p:cNvPr id="3" name="TextBox 2"/>
          <p:cNvSpPr txBox="1"/>
          <p:nvPr/>
        </p:nvSpPr>
        <p:spPr>
          <a:xfrm>
            <a:off x="1071864" y="5858933"/>
            <a:ext cx="4047903" cy="507831"/>
          </a:xfrm>
          <a:prstGeom prst="rect">
            <a:avLst/>
          </a:prstGeom>
          <a:noFill/>
        </p:spPr>
        <p:txBody>
          <a:bodyPr wrap="none" rtlCol="0">
            <a:spAutoFit/>
          </a:bodyPr>
          <a:lstStyle/>
          <a:p>
            <a:r>
              <a:rPr lang="en-US" sz="900" dirty="0"/>
              <a:t>Image Source: </a:t>
            </a:r>
            <a:r>
              <a:rPr lang="en-US" sz="900" dirty="0">
                <a:hlinkClick r:id="rId4"/>
              </a:rPr>
              <a:t>https://www.covenanthealth.com/when-how-to-wash-your-hands/</a:t>
            </a:r>
            <a:endParaRPr lang="en-US" sz="900" dirty="0"/>
          </a:p>
          <a:p>
            <a:endParaRPr lang="en-US" dirty="0"/>
          </a:p>
        </p:txBody>
      </p:sp>
      <p:sp>
        <p:nvSpPr>
          <p:cNvPr id="9" name="Slide Number Placeholder 8">
            <a:extLst>
              <a:ext uri="{FF2B5EF4-FFF2-40B4-BE49-F238E27FC236}">
                <a16:creationId xmlns:a16="http://schemas.microsoft.com/office/drawing/2014/main" id="{2C8BBC49-4901-6048-A200-452CD4D75AB5}"/>
              </a:ext>
            </a:extLst>
          </p:cNvPr>
          <p:cNvSpPr>
            <a:spLocks noGrp="1"/>
          </p:cNvSpPr>
          <p:nvPr>
            <p:ph type="sldNum" sz="quarter" idx="12"/>
          </p:nvPr>
        </p:nvSpPr>
        <p:spPr/>
        <p:txBody>
          <a:bodyPr/>
          <a:lstStyle/>
          <a:p>
            <a:fld id="{C8F0A55E-6CC8-4884-80D5-372998A897A4}" type="slidenum">
              <a:rPr lang="en-US" smtClean="0"/>
              <a:t>11</a:t>
            </a:fld>
            <a:endParaRPr lang="en-US"/>
          </a:p>
        </p:txBody>
      </p:sp>
    </p:spTree>
    <p:extLst>
      <p:ext uri="{BB962C8B-B14F-4D97-AF65-F5344CB8AC3E}">
        <p14:creationId xmlns:p14="http://schemas.microsoft.com/office/powerpoint/2010/main" val="4259670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51F7-40D8-4CA3-AE4F-C40773D01BE7}"/>
              </a:ext>
            </a:extLst>
          </p:cNvPr>
          <p:cNvSpPr>
            <a:spLocks noGrp="1"/>
          </p:cNvSpPr>
          <p:nvPr>
            <p:ph type="title"/>
          </p:nvPr>
        </p:nvSpPr>
        <p:spPr/>
        <p:txBody>
          <a:bodyPr/>
          <a:lstStyle/>
          <a:p>
            <a:r>
              <a:rPr lang="en-US" dirty="0"/>
              <a:t>Answer to #1 - </a:t>
            </a:r>
            <a:r>
              <a:rPr lang="en-US" dirty="0">
                <a:solidFill>
                  <a:schemeClr val="accent1"/>
                </a:solidFill>
              </a:rPr>
              <a:t>True</a:t>
            </a:r>
            <a:endParaRPr lang="en-US" dirty="0"/>
          </a:p>
        </p:txBody>
      </p:sp>
      <p:sp>
        <p:nvSpPr>
          <p:cNvPr id="3" name="Content Placeholder 2">
            <a:extLst>
              <a:ext uri="{FF2B5EF4-FFF2-40B4-BE49-F238E27FC236}">
                <a16:creationId xmlns:a16="http://schemas.microsoft.com/office/drawing/2014/main" id="{6FAEE364-EDC6-499C-89C8-FC5DC90480AF}"/>
              </a:ext>
            </a:extLst>
          </p:cNvPr>
          <p:cNvSpPr>
            <a:spLocks noGrp="1"/>
          </p:cNvSpPr>
          <p:nvPr>
            <p:ph idx="1"/>
          </p:nvPr>
        </p:nvSpPr>
        <p:spPr/>
        <p:txBody>
          <a:bodyPr/>
          <a:lstStyle/>
          <a:p>
            <a:pPr marL="0" indent="0">
              <a:buNone/>
            </a:pPr>
            <a:r>
              <a:rPr lang="en-US" dirty="0"/>
              <a:t>Because the viruses can live on your hands, washing your hands with soap and water for at least 20 seconds provides some protection against a cold.</a:t>
            </a:r>
          </a:p>
          <a:p>
            <a:pPr marL="0" indent="0">
              <a:buNone/>
            </a:pPr>
            <a:endParaRPr lang="en-US" dirty="0"/>
          </a:p>
          <a:p>
            <a:pPr marL="0" indent="0">
              <a:buNone/>
            </a:pPr>
            <a:endParaRPr lang="en-US" i="1" dirty="0"/>
          </a:p>
        </p:txBody>
      </p:sp>
      <p:sp>
        <p:nvSpPr>
          <p:cNvPr id="4" name="Slide Number Placeholder 3">
            <a:extLst>
              <a:ext uri="{FF2B5EF4-FFF2-40B4-BE49-F238E27FC236}">
                <a16:creationId xmlns:a16="http://schemas.microsoft.com/office/drawing/2014/main" id="{3FEEB736-6689-F111-9DA3-39A06DADB5F5}"/>
              </a:ext>
            </a:extLst>
          </p:cNvPr>
          <p:cNvSpPr>
            <a:spLocks noGrp="1"/>
          </p:cNvSpPr>
          <p:nvPr>
            <p:ph type="sldNum" sz="quarter" idx="12"/>
          </p:nvPr>
        </p:nvSpPr>
        <p:spPr/>
        <p:txBody>
          <a:bodyPr/>
          <a:lstStyle/>
          <a:p>
            <a:fld id="{C8F0A55E-6CC8-4884-80D5-372998A897A4}" type="slidenum">
              <a:rPr lang="en-US" smtClean="0"/>
              <a:t>12</a:t>
            </a:fld>
            <a:endParaRPr lang="en-US"/>
          </a:p>
        </p:txBody>
      </p:sp>
    </p:spTree>
    <p:extLst>
      <p:ext uri="{BB962C8B-B14F-4D97-AF65-F5344CB8AC3E}">
        <p14:creationId xmlns:p14="http://schemas.microsoft.com/office/powerpoint/2010/main" val="294146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629D-C906-4030-8E12-4A8C09FD48B2}"/>
              </a:ext>
            </a:extLst>
          </p:cNvPr>
          <p:cNvSpPr>
            <a:spLocks noGrp="1"/>
          </p:cNvSpPr>
          <p:nvPr>
            <p:ph type="title"/>
          </p:nvPr>
        </p:nvSpPr>
        <p:spPr/>
        <p:txBody>
          <a:bodyPr/>
          <a:lstStyle/>
          <a:p>
            <a:r>
              <a:rPr lang="en-US" dirty="0"/>
              <a:t>Question number 3</a:t>
            </a:r>
          </a:p>
        </p:txBody>
      </p:sp>
      <p:pic>
        <p:nvPicPr>
          <p:cNvPr id="5" name="Content Placeholder 4" descr="A person washing their hands&#10;&#10;"/>
          <p:cNvPicPr>
            <a:picLocks noGrp="1" noChangeAspect="1"/>
          </p:cNvPicPr>
          <p:nvPr>
            <p:ph sz="half" idx="1"/>
          </p:nvPr>
        </p:nvPicPr>
        <p:blipFill>
          <a:blip r:embed="rId2"/>
          <a:stretch>
            <a:fillRect/>
          </a:stretch>
        </p:blipFill>
        <p:spPr>
          <a:xfrm>
            <a:off x="1818322" y="2023513"/>
            <a:ext cx="2911216" cy="3108960"/>
          </a:xfrm>
          <a:prstGeom prst="rect">
            <a:avLst/>
          </a:prstGeom>
        </p:spPr>
      </p:pic>
      <p:sp>
        <p:nvSpPr>
          <p:cNvPr id="4" name="Content Placeholder 3">
            <a:extLst>
              <a:ext uri="{FF2B5EF4-FFF2-40B4-BE49-F238E27FC236}">
                <a16:creationId xmlns:a16="http://schemas.microsoft.com/office/drawing/2014/main" id="{C57D1D5C-EF86-44C0-9697-B7DE9BF7E09E}"/>
              </a:ext>
            </a:extLst>
          </p:cNvPr>
          <p:cNvSpPr>
            <a:spLocks noGrp="1"/>
          </p:cNvSpPr>
          <p:nvPr>
            <p:ph sz="half" idx="2"/>
          </p:nvPr>
        </p:nvSpPr>
        <p:spPr/>
        <p:txBody>
          <a:bodyPr/>
          <a:lstStyle/>
          <a:p>
            <a:pPr marL="0" indent="0">
              <a:buNone/>
            </a:pPr>
            <a:r>
              <a:rPr lang="en-US" i="0" dirty="0">
                <a:effectLst/>
              </a:rPr>
              <a:t>Washing your hands is the best thing you can do to protect against the </a:t>
            </a:r>
            <a:r>
              <a:rPr lang="en-US" b="1" i="0" dirty="0">
                <a:effectLst/>
              </a:rPr>
              <a:t>flu</a:t>
            </a:r>
            <a:r>
              <a:rPr lang="en-US" i="0" dirty="0">
                <a:effectLst/>
              </a:rPr>
              <a:t>.</a:t>
            </a:r>
          </a:p>
          <a:p>
            <a:pPr>
              <a:buFont typeface="Wingdings" panose="05000000000000000000" pitchFamily="2" charset="2"/>
              <a:buChar char="q"/>
            </a:pPr>
            <a:r>
              <a:rPr lang="en-US" dirty="0"/>
              <a:t> True</a:t>
            </a:r>
          </a:p>
          <a:p>
            <a:pPr>
              <a:buFont typeface="Wingdings" panose="05000000000000000000" pitchFamily="2" charset="2"/>
              <a:buChar char="q"/>
            </a:pPr>
            <a:r>
              <a:rPr lang="en-US" i="0" dirty="0">
                <a:effectLst/>
              </a:rPr>
              <a:t> False</a:t>
            </a:r>
          </a:p>
          <a:p>
            <a:pPr marL="0" indent="0">
              <a:buNone/>
            </a:pPr>
            <a:endParaRPr lang="en-US" dirty="0"/>
          </a:p>
        </p:txBody>
      </p:sp>
      <p:sp>
        <p:nvSpPr>
          <p:cNvPr id="3" name="Slide Number Placeholder 2">
            <a:extLst>
              <a:ext uri="{FF2B5EF4-FFF2-40B4-BE49-F238E27FC236}">
                <a16:creationId xmlns:a16="http://schemas.microsoft.com/office/drawing/2014/main" id="{6234EFEA-07FB-F6C9-0C7E-3714BDD76C16}"/>
              </a:ext>
            </a:extLst>
          </p:cNvPr>
          <p:cNvSpPr>
            <a:spLocks noGrp="1"/>
          </p:cNvSpPr>
          <p:nvPr>
            <p:ph type="sldNum" sz="quarter" idx="12"/>
          </p:nvPr>
        </p:nvSpPr>
        <p:spPr/>
        <p:txBody>
          <a:bodyPr/>
          <a:lstStyle/>
          <a:p>
            <a:fld id="{C8F0A55E-6CC8-4884-80D5-372998A897A4}" type="slidenum">
              <a:rPr lang="en-US" smtClean="0"/>
              <a:t>13</a:t>
            </a:fld>
            <a:endParaRPr lang="en-US"/>
          </a:p>
        </p:txBody>
      </p:sp>
    </p:spTree>
    <p:extLst>
      <p:ext uri="{BB962C8B-B14F-4D97-AF65-F5344CB8AC3E}">
        <p14:creationId xmlns:p14="http://schemas.microsoft.com/office/powerpoint/2010/main" val="422985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03DF-EA73-440B-8D2A-BF8EC66F4C57}"/>
              </a:ext>
            </a:extLst>
          </p:cNvPr>
          <p:cNvSpPr>
            <a:spLocks noGrp="1"/>
          </p:cNvSpPr>
          <p:nvPr>
            <p:ph type="title"/>
          </p:nvPr>
        </p:nvSpPr>
        <p:spPr/>
        <p:txBody>
          <a:bodyPr/>
          <a:lstStyle/>
          <a:p>
            <a:r>
              <a:rPr lang="en-US" dirty="0"/>
              <a:t>Answer to question #3: </a:t>
            </a:r>
            <a:r>
              <a:rPr lang="en-US" dirty="0">
                <a:solidFill>
                  <a:srgbClr val="FF0000"/>
                </a:solidFill>
              </a:rPr>
              <a:t>False</a:t>
            </a:r>
          </a:p>
        </p:txBody>
      </p:sp>
      <p:sp>
        <p:nvSpPr>
          <p:cNvPr id="3" name="Content Placeholder 2">
            <a:extLst>
              <a:ext uri="{FF2B5EF4-FFF2-40B4-BE49-F238E27FC236}">
                <a16:creationId xmlns:a16="http://schemas.microsoft.com/office/drawing/2014/main" id="{5E717C8B-CA76-43D4-AD64-AA83DFE26D20}"/>
              </a:ext>
            </a:extLst>
          </p:cNvPr>
          <p:cNvSpPr>
            <a:spLocks noGrp="1"/>
          </p:cNvSpPr>
          <p:nvPr>
            <p:ph idx="1"/>
          </p:nvPr>
        </p:nvSpPr>
        <p:spPr/>
        <p:txBody>
          <a:bodyPr/>
          <a:lstStyle/>
          <a:p>
            <a:pPr marL="0" indent="0">
              <a:buNone/>
            </a:pPr>
            <a:r>
              <a:rPr lang="en-US" b="0" i="0" dirty="0">
                <a:effectLst/>
              </a:rPr>
              <a:t>CDC recommends a flu vaccine as the first and most important step in protecting against the flu. However, preventive actions like covering your mouth when you cough and washing your hands often are important everyday steps that can help stop the spread of germs.</a:t>
            </a:r>
            <a:endParaRPr lang="en-US" dirty="0"/>
          </a:p>
        </p:txBody>
      </p:sp>
      <p:sp>
        <p:nvSpPr>
          <p:cNvPr id="4" name="Slide Number Placeholder 3">
            <a:extLst>
              <a:ext uri="{FF2B5EF4-FFF2-40B4-BE49-F238E27FC236}">
                <a16:creationId xmlns:a16="http://schemas.microsoft.com/office/drawing/2014/main" id="{C03116D8-2E16-C82F-104A-DAF5CCB121D3}"/>
              </a:ext>
            </a:extLst>
          </p:cNvPr>
          <p:cNvSpPr>
            <a:spLocks noGrp="1"/>
          </p:cNvSpPr>
          <p:nvPr>
            <p:ph type="sldNum" sz="quarter" idx="12"/>
          </p:nvPr>
        </p:nvSpPr>
        <p:spPr/>
        <p:txBody>
          <a:bodyPr/>
          <a:lstStyle/>
          <a:p>
            <a:fld id="{C8F0A55E-6CC8-4884-80D5-372998A897A4}" type="slidenum">
              <a:rPr lang="en-US" smtClean="0"/>
              <a:t>14</a:t>
            </a:fld>
            <a:endParaRPr lang="en-US"/>
          </a:p>
        </p:txBody>
      </p:sp>
    </p:spTree>
    <p:extLst>
      <p:ext uri="{BB962C8B-B14F-4D97-AF65-F5344CB8AC3E}">
        <p14:creationId xmlns:p14="http://schemas.microsoft.com/office/powerpoint/2010/main" val="310946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05FD-983D-42DC-B828-2A6BDC068AE7}"/>
              </a:ext>
            </a:extLst>
          </p:cNvPr>
          <p:cNvSpPr>
            <a:spLocks noGrp="1"/>
          </p:cNvSpPr>
          <p:nvPr>
            <p:ph type="title"/>
          </p:nvPr>
        </p:nvSpPr>
        <p:spPr/>
        <p:txBody>
          <a:bodyPr/>
          <a:lstStyle/>
          <a:p>
            <a:r>
              <a:rPr lang="en-US" dirty="0"/>
              <a:t>Question number 4</a:t>
            </a:r>
          </a:p>
        </p:txBody>
      </p:sp>
      <p:sp>
        <p:nvSpPr>
          <p:cNvPr id="3" name="Content Placeholder 2"/>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F9637C0-ABE0-4F6E-AD93-D5E3F2F6E235}"/>
              </a:ext>
            </a:extLst>
          </p:cNvPr>
          <p:cNvSpPr>
            <a:spLocks noGrp="1"/>
          </p:cNvSpPr>
          <p:nvPr>
            <p:ph sz="half" idx="2"/>
          </p:nvPr>
        </p:nvSpPr>
        <p:spPr/>
        <p:txBody>
          <a:bodyPr/>
          <a:lstStyle/>
          <a:p>
            <a:pPr marL="0" indent="0">
              <a:buNone/>
            </a:pPr>
            <a:r>
              <a:rPr lang="en-US" i="0" dirty="0">
                <a:solidFill>
                  <a:srgbClr val="353535"/>
                </a:solidFill>
                <a:effectLst/>
              </a:rPr>
              <a:t>The flu is typically spread through coughs and/or sneezes.</a:t>
            </a:r>
          </a:p>
          <a:p>
            <a:pPr>
              <a:buFont typeface="Wingdings" panose="05000000000000000000" pitchFamily="2" charset="2"/>
              <a:buChar char="q"/>
            </a:pPr>
            <a:r>
              <a:rPr lang="en-US" dirty="0">
                <a:solidFill>
                  <a:srgbClr val="353535"/>
                </a:solidFill>
              </a:rPr>
              <a:t> True</a:t>
            </a:r>
          </a:p>
          <a:p>
            <a:pPr>
              <a:buFont typeface="Wingdings" panose="05000000000000000000" pitchFamily="2" charset="2"/>
              <a:buChar char="q"/>
            </a:pPr>
            <a:r>
              <a:rPr lang="en-US" i="0" dirty="0">
                <a:solidFill>
                  <a:srgbClr val="353535"/>
                </a:solidFill>
                <a:effectLst/>
              </a:rPr>
              <a:t> False</a:t>
            </a:r>
          </a:p>
          <a:p>
            <a:pPr marL="0" indent="0">
              <a:buNone/>
            </a:pPr>
            <a:endParaRPr lang="en-US" dirty="0"/>
          </a:p>
        </p:txBody>
      </p:sp>
      <p:pic>
        <p:nvPicPr>
          <p:cNvPr id="6" name="Picture 2" descr="Two men standing next to each other. One man is sneezing. The other man is raising his hands in def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25" y="1825625"/>
            <a:ext cx="5221575" cy="34747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D2A9B6C-B1C4-8F4A-C990-4E5574A9BAC6}"/>
              </a:ext>
            </a:extLst>
          </p:cNvPr>
          <p:cNvSpPr>
            <a:spLocks noGrp="1"/>
          </p:cNvSpPr>
          <p:nvPr>
            <p:ph type="sldNum" sz="quarter" idx="12"/>
          </p:nvPr>
        </p:nvSpPr>
        <p:spPr/>
        <p:txBody>
          <a:bodyPr/>
          <a:lstStyle/>
          <a:p>
            <a:fld id="{C8F0A55E-6CC8-4884-80D5-372998A897A4}" type="slidenum">
              <a:rPr lang="en-US" smtClean="0"/>
              <a:t>15</a:t>
            </a:fld>
            <a:endParaRPr lang="en-US"/>
          </a:p>
        </p:txBody>
      </p:sp>
    </p:spTree>
    <p:extLst>
      <p:ext uri="{BB962C8B-B14F-4D97-AF65-F5344CB8AC3E}">
        <p14:creationId xmlns:p14="http://schemas.microsoft.com/office/powerpoint/2010/main" val="133596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4B5A-4F00-4F3D-AB63-02A1EA100413}"/>
              </a:ext>
            </a:extLst>
          </p:cNvPr>
          <p:cNvSpPr>
            <a:spLocks noGrp="1"/>
          </p:cNvSpPr>
          <p:nvPr>
            <p:ph type="title"/>
          </p:nvPr>
        </p:nvSpPr>
        <p:spPr/>
        <p:txBody>
          <a:bodyPr/>
          <a:lstStyle/>
          <a:p>
            <a:r>
              <a:rPr lang="en-US" dirty="0"/>
              <a:t>Answer to question #4 - </a:t>
            </a:r>
            <a:r>
              <a:rPr lang="en-US" dirty="0">
                <a:solidFill>
                  <a:schemeClr val="accent1"/>
                </a:solidFill>
              </a:rPr>
              <a:t>True</a:t>
            </a:r>
          </a:p>
        </p:txBody>
      </p:sp>
      <p:sp>
        <p:nvSpPr>
          <p:cNvPr id="3" name="Content Placeholder 2">
            <a:extLst>
              <a:ext uri="{FF2B5EF4-FFF2-40B4-BE49-F238E27FC236}">
                <a16:creationId xmlns:a16="http://schemas.microsoft.com/office/drawing/2014/main" id="{D0F4D0DD-D79D-45EC-BB71-02B3D9CDD1C1}"/>
              </a:ext>
            </a:extLst>
          </p:cNvPr>
          <p:cNvSpPr>
            <a:spLocks noGrp="1"/>
          </p:cNvSpPr>
          <p:nvPr>
            <p:ph idx="1"/>
          </p:nvPr>
        </p:nvSpPr>
        <p:spPr/>
        <p:txBody>
          <a:bodyPr/>
          <a:lstStyle/>
          <a:p>
            <a:pPr marL="0" indent="0">
              <a:buNone/>
            </a:pPr>
            <a:r>
              <a:rPr lang="en-US" b="0" i="0" dirty="0">
                <a:effectLst/>
              </a:rPr>
              <a:t>The flu virus is mainly spread through droplets from coughs and sneezes</a:t>
            </a:r>
            <a:r>
              <a:rPr lang="en-US" b="0" i="0" dirty="0">
                <a:solidFill>
                  <a:srgbClr val="353535"/>
                </a:solidFill>
                <a:effectLst/>
                <a:latin typeface="Lato" panose="020F0502020204030203" pitchFamily="34" charset="0"/>
              </a:rPr>
              <a:t>.</a:t>
            </a:r>
            <a:endParaRPr lang="en-US" dirty="0"/>
          </a:p>
        </p:txBody>
      </p:sp>
      <p:pic>
        <p:nvPicPr>
          <p:cNvPr id="4" name="Picture 3" descr="A person with his mouth open and sneezing. Droplets spreading.&#10;&#10;"/>
          <p:cNvPicPr>
            <a:picLocks noChangeAspect="1"/>
          </p:cNvPicPr>
          <p:nvPr/>
        </p:nvPicPr>
        <p:blipFill rotWithShape="1">
          <a:blip r:embed="rId3"/>
          <a:srcRect r="22186"/>
          <a:stretch/>
        </p:blipFill>
        <p:spPr>
          <a:xfrm>
            <a:off x="4016873" y="2944371"/>
            <a:ext cx="3296625" cy="2834640"/>
          </a:xfrm>
          <a:prstGeom prst="rect">
            <a:avLst/>
          </a:prstGeom>
        </p:spPr>
      </p:pic>
      <p:sp>
        <p:nvSpPr>
          <p:cNvPr id="5" name="TextBox 4"/>
          <p:cNvSpPr txBox="1"/>
          <p:nvPr/>
        </p:nvSpPr>
        <p:spPr>
          <a:xfrm>
            <a:off x="3692190" y="5868108"/>
            <a:ext cx="3945990" cy="507831"/>
          </a:xfrm>
          <a:prstGeom prst="rect">
            <a:avLst/>
          </a:prstGeom>
          <a:noFill/>
        </p:spPr>
        <p:txBody>
          <a:bodyPr wrap="square" rtlCol="0">
            <a:spAutoFit/>
          </a:bodyPr>
          <a:lstStyle/>
          <a:p>
            <a:r>
              <a:rPr lang="en-US" sz="900" dirty="0"/>
              <a:t>Image Source: </a:t>
            </a:r>
            <a:r>
              <a:rPr lang="en-US" sz="900" dirty="0">
                <a:hlinkClick r:id="rId4"/>
              </a:rPr>
              <a:t>https://first10em.com/aerosols-droplets-and-airborne-spread/</a:t>
            </a:r>
            <a:endParaRPr lang="en-US" sz="900" dirty="0"/>
          </a:p>
          <a:p>
            <a:endParaRPr lang="en-US" dirty="0"/>
          </a:p>
        </p:txBody>
      </p:sp>
      <p:sp>
        <p:nvSpPr>
          <p:cNvPr id="6" name="Slide Number Placeholder 5">
            <a:extLst>
              <a:ext uri="{FF2B5EF4-FFF2-40B4-BE49-F238E27FC236}">
                <a16:creationId xmlns:a16="http://schemas.microsoft.com/office/drawing/2014/main" id="{BF7B71CB-918A-1FD9-1BB8-C0D71520A140}"/>
              </a:ext>
            </a:extLst>
          </p:cNvPr>
          <p:cNvSpPr>
            <a:spLocks noGrp="1"/>
          </p:cNvSpPr>
          <p:nvPr>
            <p:ph type="sldNum" sz="quarter" idx="12"/>
          </p:nvPr>
        </p:nvSpPr>
        <p:spPr/>
        <p:txBody>
          <a:bodyPr/>
          <a:lstStyle/>
          <a:p>
            <a:fld id="{C8F0A55E-6CC8-4884-80D5-372998A897A4}" type="slidenum">
              <a:rPr lang="en-US" smtClean="0"/>
              <a:t>16</a:t>
            </a:fld>
            <a:endParaRPr lang="en-US"/>
          </a:p>
        </p:txBody>
      </p:sp>
    </p:spTree>
    <p:extLst>
      <p:ext uri="{BB962C8B-B14F-4D97-AF65-F5344CB8AC3E}">
        <p14:creationId xmlns:p14="http://schemas.microsoft.com/office/powerpoint/2010/main" val="286958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8A01-051A-4068-A5DD-C7EB46E3D644}"/>
              </a:ext>
            </a:extLst>
          </p:cNvPr>
          <p:cNvSpPr>
            <a:spLocks noGrp="1"/>
          </p:cNvSpPr>
          <p:nvPr>
            <p:ph type="ctrTitle"/>
          </p:nvPr>
        </p:nvSpPr>
        <p:spPr/>
        <p:txBody>
          <a:bodyPr/>
          <a:lstStyle/>
          <a:p>
            <a:r>
              <a:rPr lang="en-US" dirty="0"/>
              <a:t>Unit 2: COVID-19</a:t>
            </a:r>
          </a:p>
        </p:txBody>
      </p:sp>
      <p:sp>
        <p:nvSpPr>
          <p:cNvPr id="3" name="Subtitle 2">
            <a:extLst>
              <a:ext uri="{FF2B5EF4-FFF2-40B4-BE49-F238E27FC236}">
                <a16:creationId xmlns:a16="http://schemas.microsoft.com/office/drawing/2014/main" id="{AD2F0AF6-697D-47DA-90BA-0F20C9626964}"/>
              </a:ext>
            </a:extLst>
          </p:cNvPr>
          <p:cNvSpPr>
            <a:spLocks noGrp="1"/>
          </p:cNvSpPr>
          <p:nvPr>
            <p:ph type="subTitle" idx="1"/>
          </p:nvPr>
        </p:nvSpPr>
        <p:spPr/>
        <p:txBody>
          <a:bodyPr>
            <a:normAutofit/>
          </a:bodyPr>
          <a:lstStyle/>
          <a:p>
            <a:r>
              <a:rPr lang="en-US" sz="4000" b="1" dirty="0">
                <a:solidFill>
                  <a:srgbClr val="0070C0"/>
                </a:solidFill>
              </a:rPr>
              <a:t>RECOGNITION</a:t>
            </a:r>
          </a:p>
        </p:txBody>
      </p:sp>
      <p:sp>
        <p:nvSpPr>
          <p:cNvPr id="4" name="Slide Number Placeholder 3">
            <a:extLst>
              <a:ext uri="{FF2B5EF4-FFF2-40B4-BE49-F238E27FC236}">
                <a16:creationId xmlns:a16="http://schemas.microsoft.com/office/drawing/2014/main" id="{0FEB51CB-30B8-F934-0F11-6C6EFE28D5F8}"/>
              </a:ext>
            </a:extLst>
          </p:cNvPr>
          <p:cNvSpPr>
            <a:spLocks noGrp="1"/>
          </p:cNvSpPr>
          <p:nvPr>
            <p:ph type="sldNum" sz="quarter" idx="12"/>
          </p:nvPr>
        </p:nvSpPr>
        <p:spPr/>
        <p:txBody>
          <a:bodyPr/>
          <a:lstStyle/>
          <a:p>
            <a:fld id="{C8F0A55E-6CC8-4884-80D5-372998A897A4}" type="slidenum">
              <a:rPr lang="en-US" smtClean="0"/>
              <a:t>17</a:t>
            </a:fld>
            <a:endParaRPr lang="en-US"/>
          </a:p>
        </p:txBody>
      </p:sp>
    </p:spTree>
    <p:extLst>
      <p:ext uri="{BB962C8B-B14F-4D97-AF65-F5344CB8AC3E}">
        <p14:creationId xmlns:p14="http://schemas.microsoft.com/office/powerpoint/2010/main" val="351703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1B1C-290E-4E04-90EB-6BB3C190F2A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4463C2D-B0B9-4FC1-9739-2FCD5CE47543}"/>
              </a:ext>
            </a:extLst>
          </p:cNvPr>
          <p:cNvSpPr>
            <a:spLocks noGrp="1"/>
          </p:cNvSpPr>
          <p:nvPr>
            <p:ph idx="1"/>
          </p:nvPr>
        </p:nvSpPr>
        <p:spPr/>
        <p:txBody>
          <a:bodyPr/>
          <a:lstStyle/>
          <a:p>
            <a:pPr marL="0" indent="0">
              <a:buNone/>
            </a:pPr>
            <a:r>
              <a:rPr lang="en-US" dirty="0"/>
              <a:t>Upon completion of this unit, you will:</a:t>
            </a:r>
          </a:p>
          <a:p>
            <a:r>
              <a:rPr lang="en-US" dirty="0"/>
              <a:t>Understand more about COVID-19 disease</a:t>
            </a:r>
          </a:p>
          <a:p>
            <a:r>
              <a:rPr lang="en-US" dirty="0"/>
              <a:t>Improve your ability to identify symptoms of COVID-19 infection</a:t>
            </a:r>
          </a:p>
          <a:p>
            <a:r>
              <a:rPr lang="en-US" dirty="0"/>
              <a:t>Understand more about how the SARS-CoV-2 virus spreads</a:t>
            </a:r>
          </a:p>
          <a:p>
            <a:endParaRPr lang="en-US" dirty="0"/>
          </a:p>
          <a:p>
            <a:endParaRPr lang="en-US" dirty="0"/>
          </a:p>
        </p:txBody>
      </p:sp>
      <p:sp>
        <p:nvSpPr>
          <p:cNvPr id="4" name="Slide Number Placeholder 3">
            <a:extLst>
              <a:ext uri="{FF2B5EF4-FFF2-40B4-BE49-F238E27FC236}">
                <a16:creationId xmlns:a16="http://schemas.microsoft.com/office/drawing/2014/main" id="{BAA21D44-B79E-0A08-AD33-D4E2BD419FBC}"/>
              </a:ext>
            </a:extLst>
          </p:cNvPr>
          <p:cNvSpPr>
            <a:spLocks noGrp="1"/>
          </p:cNvSpPr>
          <p:nvPr>
            <p:ph type="sldNum" sz="quarter" idx="12"/>
          </p:nvPr>
        </p:nvSpPr>
        <p:spPr/>
        <p:txBody>
          <a:bodyPr/>
          <a:lstStyle/>
          <a:p>
            <a:fld id="{C8F0A55E-6CC8-4884-80D5-372998A897A4}" type="slidenum">
              <a:rPr lang="en-US" smtClean="0"/>
              <a:t>18</a:t>
            </a:fld>
            <a:endParaRPr lang="en-US"/>
          </a:p>
        </p:txBody>
      </p:sp>
    </p:spTree>
    <p:extLst>
      <p:ext uri="{BB962C8B-B14F-4D97-AF65-F5344CB8AC3E}">
        <p14:creationId xmlns:p14="http://schemas.microsoft.com/office/powerpoint/2010/main" val="113628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DB62-19A9-4D7A-9E5D-284A1F027D5E}"/>
              </a:ext>
            </a:extLst>
          </p:cNvPr>
          <p:cNvSpPr>
            <a:spLocks noGrp="1"/>
          </p:cNvSpPr>
          <p:nvPr>
            <p:ph type="title"/>
          </p:nvPr>
        </p:nvSpPr>
        <p:spPr/>
        <p:txBody>
          <a:bodyPr/>
          <a:lstStyle/>
          <a:p>
            <a:r>
              <a:rPr lang="en-US" dirty="0"/>
              <a:t>What is COVID-19?</a:t>
            </a:r>
          </a:p>
        </p:txBody>
      </p:sp>
      <p:pic>
        <p:nvPicPr>
          <p:cNvPr id="5" name="Content Placeholder 4" descr="A close-up of a virus&#10;&#10;"/>
          <p:cNvPicPr>
            <a:picLocks noGrp="1" noChangeAspect="1"/>
          </p:cNvPicPr>
          <p:nvPr>
            <p:ph sz="half" idx="1"/>
          </p:nvPr>
        </p:nvPicPr>
        <p:blipFill>
          <a:blip r:embed="rId3"/>
          <a:stretch>
            <a:fillRect/>
          </a:stretch>
        </p:blipFill>
        <p:spPr>
          <a:xfrm>
            <a:off x="724830" y="1965961"/>
            <a:ext cx="4430100" cy="3141298"/>
          </a:xfrm>
          <a:prstGeom prst="rect">
            <a:avLst/>
          </a:prstGeom>
        </p:spPr>
      </p:pic>
      <p:sp>
        <p:nvSpPr>
          <p:cNvPr id="4" name="Content Placeholder 3">
            <a:extLst>
              <a:ext uri="{FF2B5EF4-FFF2-40B4-BE49-F238E27FC236}">
                <a16:creationId xmlns:a16="http://schemas.microsoft.com/office/drawing/2014/main" id="{985A5C10-8FBA-482B-BE90-515BA3D83917}"/>
              </a:ext>
            </a:extLst>
          </p:cNvPr>
          <p:cNvSpPr>
            <a:spLocks noGrp="1"/>
          </p:cNvSpPr>
          <p:nvPr>
            <p:ph sz="half" idx="2"/>
          </p:nvPr>
        </p:nvSpPr>
        <p:spPr/>
        <p:txBody>
          <a:bodyPr>
            <a:normAutofit/>
          </a:bodyPr>
          <a:lstStyle/>
          <a:p>
            <a:r>
              <a:rPr lang="en-US" b="0" i="0" dirty="0">
                <a:effectLst/>
              </a:rPr>
              <a:t>COVID-19 is a new infectious disease.</a:t>
            </a:r>
          </a:p>
          <a:p>
            <a:r>
              <a:rPr lang="en-US" dirty="0"/>
              <a:t>It is caused by the SARS-CoV-2 virus. </a:t>
            </a:r>
          </a:p>
          <a:p>
            <a:r>
              <a:rPr lang="en-US" b="0" i="0" dirty="0">
                <a:effectLst/>
              </a:rPr>
              <a:t>SARS-CoV-2 is a member of a large family of viruses called coronaviruses.</a:t>
            </a:r>
          </a:p>
          <a:p>
            <a:r>
              <a:rPr lang="en-US" dirty="0"/>
              <a:t>The World Health Organization first learned about this virus on December 31, 2019. </a:t>
            </a:r>
          </a:p>
          <a:p>
            <a:endParaRPr lang="en-US" b="0" i="0" dirty="0">
              <a:solidFill>
                <a:srgbClr val="3C4245"/>
              </a:solidFill>
              <a:effectLst/>
              <a:latin typeface="Arial" panose="020B0604020202020204" pitchFamily="34" charset="0"/>
            </a:endParaRPr>
          </a:p>
        </p:txBody>
      </p:sp>
      <p:sp>
        <p:nvSpPr>
          <p:cNvPr id="7" name="TextBox 6"/>
          <p:cNvSpPr txBox="1"/>
          <p:nvPr/>
        </p:nvSpPr>
        <p:spPr>
          <a:xfrm>
            <a:off x="134303" y="5459219"/>
            <a:ext cx="5726430" cy="369332"/>
          </a:xfrm>
          <a:prstGeom prst="rect">
            <a:avLst/>
          </a:prstGeom>
          <a:noFill/>
        </p:spPr>
        <p:txBody>
          <a:bodyPr wrap="square" rtlCol="0">
            <a:spAutoFit/>
          </a:bodyPr>
          <a:lstStyle/>
          <a:p>
            <a:r>
              <a:rPr lang="en-US" sz="900" dirty="0"/>
              <a:t>Image </a:t>
            </a:r>
            <a:r>
              <a:rPr lang="en-US" sz="900" dirty="0" err="1"/>
              <a:t>Sorce</a:t>
            </a:r>
            <a:r>
              <a:rPr lang="en-US" sz="900" dirty="0"/>
              <a:t>: </a:t>
            </a:r>
            <a:r>
              <a:rPr lang="en-US" sz="900" dirty="0">
                <a:hlinkClick r:id="rId4"/>
              </a:rPr>
              <a:t>https://www.fda.gov/food/food-safety-during-emergencies/food-safety-and-coronavirus-disease-2019-covid-19</a:t>
            </a:r>
            <a:endParaRPr lang="en-US" sz="900" dirty="0"/>
          </a:p>
        </p:txBody>
      </p:sp>
      <p:sp>
        <p:nvSpPr>
          <p:cNvPr id="3" name="Slide Number Placeholder 2">
            <a:extLst>
              <a:ext uri="{FF2B5EF4-FFF2-40B4-BE49-F238E27FC236}">
                <a16:creationId xmlns:a16="http://schemas.microsoft.com/office/drawing/2014/main" id="{C23EFF87-12DE-0FE7-7255-2E54C9642DC6}"/>
              </a:ext>
            </a:extLst>
          </p:cNvPr>
          <p:cNvSpPr>
            <a:spLocks noGrp="1"/>
          </p:cNvSpPr>
          <p:nvPr>
            <p:ph type="sldNum" sz="quarter" idx="12"/>
          </p:nvPr>
        </p:nvSpPr>
        <p:spPr/>
        <p:txBody>
          <a:bodyPr/>
          <a:lstStyle/>
          <a:p>
            <a:fld id="{C8F0A55E-6CC8-4884-80D5-372998A897A4}" type="slidenum">
              <a:rPr lang="en-US" smtClean="0"/>
              <a:t>19</a:t>
            </a:fld>
            <a:endParaRPr lang="en-US"/>
          </a:p>
        </p:txBody>
      </p:sp>
    </p:spTree>
    <p:extLst>
      <p:ext uri="{BB962C8B-B14F-4D97-AF65-F5344CB8AC3E}">
        <p14:creationId xmlns:p14="http://schemas.microsoft.com/office/powerpoint/2010/main" val="25164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AECD-D78C-4CBD-9BEF-57C275CFA656}"/>
              </a:ext>
            </a:extLst>
          </p:cNvPr>
          <p:cNvSpPr>
            <a:spLocks noGrp="1"/>
          </p:cNvSpPr>
          <p:nvPr>
            <p:ph type="title"/>
          </p:nvPr>
        </p:nvSpPr>
        <p:spPr/>
        <p:txBody>
          <a:bodyPr/>
          <a:lstStyle/>
          <a:p>
            <a:pPr algn="ctr"/>
            <a:r>
              <a:rPr lang="en-US" dirty="0"/>
              <a:t>OSHA Disclaimer</a:t>
            </a:r>
          </a:p>
        </p:txBody>
      </p:sp>
      <p:sp>
        <p:nvSpPr>
          <p:cNvPr id="3" name="Content Placeholder 2">
            <a:extLst>
              <a:ext uri="{FF2B5EF4-FFF2-40B4-BE49-F238E27FC236}">
                <a16:creationId xmlns:a16="http://schemas.microsoft.com/office/drawing/2014/main" id="{F33F2CEA-34DE-46C2-A517-BA975DD1B119}"/>
              </a:ext>
            </a:extLst>
          </p:cNvPr>
          <p:cNvSpPr>
            <a:spLocks noGrp="1"/>
          </p:cNvSpPr>
          <p:nvPr>
            <p:ph idx="1"/>
          </p:nvPr>
        </p:nvSpPr>
        <p:spPr/>
        <p:txBody>
          <a:bodyPr>
            <a:normAutofit/>
          </a:bodyPr>
          <a:lstStyle/>
          <a:p>
            <a:pPr marL="0" indent="0">
              <a:buNone/>
            </a:pPr>
            <a:r>
              <a:rPr lang="en-US" sz="3600" b="0" i="0" u="none" strike="noStrike" dirty="0">
                <a:solidFill>
                  <a:srgbClr val="000000"/>
                </a:solidFill>
                <a:effectLst/>
              </a:rPr>
              <a:t>This material was produced under grant number </a:t>
            </a:r>
            <a:r>
              <a:rPr lang="en-US" sz="3600" b="1" dirty="0">
                <a:solidFill>
                  <a:srgbClr val="222222"/>
                </a:solidFill>
                <a:effectLst/>
                <a:ea typeface="Calibri" panose="020F0502020204030204" pitchFamily="34" charset="0"/>
              </a:rPr>
              <a:t>SH-36973-HA1 </a:t>
            </a:r>
            <a:r>
              <a:rPr lang="en-US" sz="3600" b="0" i="0" u="none" strike="noStrike" dirty="0">
                <a:solidFill>
                  <a:srgbClr val="000000"/>
                </a:solidFill>
                <a:effectLst/>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sz="3600" dirty="0"/>
          </a:p>
        </p:txBody>
      </p:sp>
      <p:sp>
        <p:nvSpPr>
          <p:cNvPr id="4" name="Slide Number Placeholder 3">
            <a:extLst>
              <a:ext uri="{FF2B5EF4-FFF2-40B4-BE49-F238E27FC236}">
                <a16:creationId xmlns:a16="http://schemas.microsoft.com/office/drawing/2014/main" id="{7F770E5A-544D-8942-A37F-EDCCE0CB7336}"/>
              </a:ext>
            </a:extLst>
          </p:cNvPr>
          <p:cNvSpPr>
            <a:spLocks noGrp="1"/>
          </p:cNvSpPr>
          <p:nvPr>
            <p:ph type="sldNum" sz="quarter" idx="12"/>
          </p:nvPr>
        </p:nvSpPr>
        <p:spPr/>
        <p:txBody>
          <a:bodyPr/>
          <a:lstStyle/>
          <a:p>
            <a:fld id="{C8F0A55E-6CC8-4884-80D5-372998A897A4}" type="slidenum">
              <a:rPr lang="en-US" smtClean="0"/>
              <a:t>2</a:t>
            </a:fld>
            <a:endParaRPr lang="en-US"/>
          </a:p>
        </p:txBody>
      </p:sp>
    </p:spTree>
    <p:extLst>
      <p:ext uri="{BB962C8B-B14F-4D97-AF65-F5344CB8AC3E}">
        <p14:creationId xmlns:p14="http://schemas.microsoft.com/office/powerpoint/2010/main" val="9278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BCA6-5977-46BE-8E29-659F1D1FAA64}"/>
              </a:ext>
            </a:extLst>
          </p:cNvPr>
          <p:cNvSpPr>
            <a:spLocks noGrp="1"/>
          </p:cNvSpPr>
          <p:nvPr>
            <p:ph type="title"/>
          </p:nvPr>
        </p:nvSpPr>
        <p:spPr/>
        <p:txBody>
          <a:bodyPr/>
          <a:lstStyle/>
          <a:p>
            <a:r>
              <a:rPr lang="en-US" dirty="0"/>
              <a:t>How many people have died from COVID-19 around the world?</a:t>
            </a:r>
          </a:p>
        </p:txBody>
      </p:sp>
      <p:pic>
        <p:nvPicPr>
          <p:cNvPr id="5" name="Content Placeholder 4" descr="A group of people sitting on the grass. They are holding each other in grief. They are sitting in front of small flags.&#10;&#10;"/>
          <p:cNvPicPr>
            <a:picLocks noGrp="1" noChangeAspect="1"/>
          </p:cNvPicPr>
          <p:nvPr>
            <p:ph sz="half" idx="1"/>
          </p:nvPr>
        </p:nvPicPr>
        <p:blipFill>
          <a:blip r:embed="rId3"/>
          <a:stretch>
            <a:fillRect/>
          </a:stretch>
        </p:blipFill>
        <p:spPr>
          <a:xfrm>
            <a:off x="838200" y="1825625"/>
            <a:ext cx="5181600" cy="3886200"/>
          </a:xfrm>
          <a:prstGeom prst="rect">
            <a:avLst/>
          </a:prstGeom>
        </p:spPr>
      </p:pic>
      <p:sp>
        <p:nvSpPr>
          <p:cNvPr id="4" name="Content Placeholder 3">
            <a:extLst>
              <a:ext uri="{FF2B5EF4-FFF2-40B4-BE49-F238E27FC236}">
                <a16:creationId xmlns:a16="http://schemas.microsoft.com/office/drawing/2014/main" id="{563A51DD-DEA5-49F6-ACAB-8D8FC38160C6}"/>
              </a:ext>
            </a:extLst>
          </p:cNvPr>
          <p:cNvSpPr>
            <a:spLocks noGrp="1"/>
          </p:cNvSpPr>
          <p:nvPr>
            <p:ph sz="half" idx="2"/>
          </p:nvPr>
        </p:nvSpPr>
        <p:spPr/>
        <p:txBody>
          <a:bodyPr/>
          <a:lstStyle/>
          <a:p>
            <a:pPr marL="0" indent="0">
              <a:buNone/>
            </a:pPr>
            <a:r>
              <a:rPr lang="en-US" dirty="0"/>
              <a:t>The numbers change rapidly.</a:t>
            </a:r>
          </a:p>
          <a:p>
            <a:pPr marL="0" indent="0">
              <a:buNone/>
            </a:pPr>
            <a:r>
              <a:rPr lang="en-US" dirty="0"/>
              <a:t>As of August 11, 2022:</a:t>
            </a:r>
          </a:p>
          <a:p>
            <a:r>
              <a:rPr lang="en-US" dirty="0"/>
              <a:t>Worldwide, 6,427,326 people have died from COVID-19.</a:t>
            </a:r>
          </a:p>
          <a:p>
            <a:pPr marL="0" indent="0">
              <a:buNone/>
            </a:pPr>
            <a:r>
              <a:rPr lang="en-US" dirty="0"/>
              <a:t> </a:t>
            </a:r>
          </a:p>
        </p:txBody>
      </p:sp>
      <p:sp>
        <p:nvSpPr>
          <p:cNvPr id="6" name="TextBox 5"/>
          <p:cNvSpPr txBox="1"/>
          <p:nvPr/>
        </p:nvSpPr>
        <p:spPr>
          <a:xfrm>
            <a:off x="838200" y="6054436"/>
            <a:ext cx="3716082" cy="369332"/>
          </a:xfrm>
          <a:prstGeom prst="rect">
            <a:avLst/>
          </a:prstGeom>
          <a:noFill/>
        </p:spPr>
        <p:txBody>
          <a:bodyPr wrap="none" rtlCol="0">
            <a:spAutoFit/>
          </a:bodyPr>
          <a:lstStyle/>
          <a:p>
            <a:r>
              <a:rPr lang="en-US" sz="900" dirty="0"/>
              <a:t>Image Source: </a:t>
            </a:r>
            <a:r>
              <a:rPr lang="en-US" sz="900" dirty="0">
                <a:hlinkClick r:id="" action="ppaction://noaction"/>
              </a:rPr>
              <a:t>https://www.npr.org/2021/11/01/1051020063/the-covid-19</a:t>
            </a:r>
          </a:p>
          <a:p>
            <a:r>
              <a:rPr lang="en-US" sz="900" dirty="0">
                <a:hlinkClick r:id="" action="ppaction://noaction"/>
              </a:rPr>
              <a:t>-pandemic-has-killed-5-million-people-globally</a:t>
            </a:r>
            <a:endParaRPr lang="en-US" sz="900" dirty="0"/>
          </a:p>
        </p:txBody>
      </p:sp>
      <p:sp>
        <p:nvSpPr>
          <p:cNvPr id="3" name="Slide Number Placeholder 2">
            <a:extLst>
              <a:ext uri="{FF2B5EF4-FFF2-40B4-BE49-F238E27FC236}">
                <a16:creationId xmlns:a16="http://schemas.microsoft.com/office/drawing/2014/main" id="{3C8EE7DF-621E-06D4-ED1A-60EB9CFE510C}"/>
              </a:ext>
            </a:extLst>
          </p:cNvPr>
          <p:cNvSpPr>
            <a:spLocks noGrp="1"/>
          </p:cNvSpPr>
          <p:nvPr>
            <p:ph type="sldNum" sz="quarter" idx="12"/>
          </p:nvPr>
        </p:nvSpPr>
        <p:spPr/>
        <p:txBody>
          <a:bodyPr/>
          <a:lstStyle/>
          <a:p>
            <a:fld id="{C8F0A55E-6CC8-4884-80D5-372998A897A4}" type="slidenum">
              <a:rPr lang="en-US" smtClean="0"/>
              <a:t>20</a:t>
            </a:fld>
            <a:endParaRPr lang="en-US"/>
          </a:p>
        </p:txBody>
      </p:sp>
    </p:spTree>
    <p:extLst>
      <p:ext uri="{BB962C8B-B14F-4D97-AF65-F5344CB8AC3E}">
        <p14:creationId xmlns:p14="http://schemas.microsoft.com/office/powerpoint/2010/main" val="183869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7A19-687C-4698-B4E4-783C7B632572}"/>
              </a:ext>
            </a:extLst>
          </p:cNvPr>
          <p:cNvSpPr>
            <a:spLocks noGrp="1"/>
          </p:cNvSpPr>
          <p:nvPr>
            <p:ph type="title"/>
          </p:nvPr>
        </p:nvSpPr>
        <p:spPr/>
        <p:txBody>
          <a:bodyPr/>
          <a:lstStyle/>
          <a:p>
            <a:r>
              <a:rPr lang="en-US" dirty="0"/>
              <a:t>What are common early symptoms of COVID disease?</a:t>
            </a:r>
          </a:p>
        </p:txBody>
      </p:sp>
      <p:pic>
        <p:nvPicPr>
          <p:cNvPr id="5" name="Content Placeholder 4" descr="A poster of a symptoms of coronavirus&#10;&#10;"/>
          <p:cNvPicPr>
            <a:picLocks noGrp="1" noChangeAspect="1"/>
          </p:cNvPicPr>
          <p:nvPr>
            <p:ph sz="half" idx="1"/>
          </p:nvPr>
        </p:nvPicPr>
        <p:blipFill>
          <a:blip r:embed="rId3"/>
          <a:stretch>
            <a:fillRect/>
          </a:stretch>
        </p:blipFill>
        <p:spPr>
          <a:xfrm>
            <a:off x="838200" y="1690688"/>
            <a:ext cx="5181600" cy="4351337"/>
          </a:xfrm>
          <a:prstGeom prst="rect">
            <a:avLst/>
          </a:prstGeom>
        </p:spPr>
      </p:pic>
      <p:sp>
        <p:nvSpPr>
          <p:cNvPr id="4" name="Content Placeholder 3">
            <a:extLst>
              <a:ext uri="{FF2B5EF4-FFF2-40B4-BE49-F238E27FC236}">
                <a16:creationId xmlns:a16="http://schemas.microsoft.com/office/drawing/2014/main" id="{4F720771-FD23-47FE-BC49-D7C04D59F782}"/>
              </a:ext>
            </a:extLst>
          </p:cNvPr>
          <p:cNvSpPr>
            <a:spLocks noGrp="1"/>
          </p:cNvSpPr>
          <p:nvPr>
            <p:ph sz="half" idx="2"/>
          </p:nvPr>
        </p:nvSpPr>
        <p:spPr/>
        <p:txBody>
          <a:bodyPr/>
          <a:lstStyle/>
          <a:p>
            <a:r>
              <a:rPr lang="en-US" b="0" i="0" dirty="0">
                <a:solidFill>
                  <a:srgbClr val="000000"/>
                </a:solidFill>
                <a:effectLst/>
                <a:latin typeface="Open Sans" panose="020B0606030504020204" pitchFamily="34" charset="0"/>
              </a:rPr>
              <a:t>Fever or chills</a:t>
            </a:r>
          </a:p>
          <a:p>
            <a:r>
              <a:rPr lang="en-US" b="0" i="0" dirty="0">
                <a:solidFill>
                  <a:srgbClr val="000000"/>
                </a:solidFill>
                <a:effectLst/>
                <a:latin typeface="Open Sans" panose="020B0606030504020204" pitchFamily="34" charset="0"/>
              </a:rPr>
              <a:t>Cough</a:t>
            </a:r>
          </a:p>
          <a:p>
            <a:r>
              <a:rPr lang="en-US" b="0" i="0" dirty="0">
                <a:solidFill>
                  <a:srgbClr val="000000"/>
                </a:solidFill>
                <a:effectLst/>
                <a:latin typeface="Open Sans" panose="020B0606030504020204" pitchFamily="34" charset="0"/>
              </a:rPr>
              <a:t>Shortness of breath or difficulty breathing</a:t>
            </a:r>
          </a:p>
          <a:p>
            <a:r>
              <a:rPr lang="en-US" b="0" i="0" dirty="0">
                <a:solidFill>
                  <a:srgbClr val="000000"/>
                </a:solidFill>
                <a:effectLst/>
                <a:latin typeface="Open Sans" panose="020B0606030504020204" pitchFamily="34" charset="0"/>
              </a:rPr>
              <a:t>Fatigue</a:t>
            </a:r>
          </a:p>
          <a:p>
            <a:r>
              <a:rPr lang="en-US" b="0" i="0" dirty="0">
                <a:solidFill>
                  <a:srgbClr val="000000"/>
                </a:solidFill>
                <a:effectLst/>
                <a:latin typeface="Open Sans" panose="020B0606030504020204" pitchFamily="34" charset="0"/>
              </a:rPr>
              <a:t>Muscle or body aches</a:t>
            </a:r>
          </a:p>
          <a:p>
            <a:endParaRPr lang="en-US" dirty="0"/>
          </a:p>
        </p:txBody>
      </p:sp>
      <p:sp>
        <p:nvSpPr>
          <p:cNvPr id="6" name="TextBox 5"/>
          <p:cNvSpPr txBox="1"/>
          <p:nvPr/>
        </p:nvSpPr>
        <p:spPr>
          <a:xfrm>
            <a:off x="838200" y="6400800"/>
            <a:ext cx="4671472" cy="230832"/>
          </a:xfrm>
          <a:prstGeom prst="rect">
            <a:avLst/>
          </a:prstGeom>
          <a:noFill/>
        </p:spPr>
        <p:txBody>
          <a:bodyPr wrap="none" rtlCol="0">
            <a:spAutoFit/>
          </a:bodyPr>
          <a:lstStyle/>
          <a:p>
            <a:r>
              <a:rPr lang="en-US" sz="900" dirty="0"/>
              <a:t>Image Source: </a:t>
            </a:r>
            <a:r>
              <a:rPr lang="en-US" sz="900" dirty="0">
                <a:hlinkClick r:id="rId4"/>
              </a:rPr>
              <a:t>https://www.cdc.gov/coronavirus/2019-ncov/symptoms-testing/symptoms.html</a:t>
            </a:r>
            <a:endParaRPr lang="en-US" sz="900" dirty="0"/>
          </a:p>
        </p:txBody>
      </p:sp>
      <p:sp>
        <p:nvSpPr>
          <p:cNvPr id="3" name="Slide Number Placeholder 2">
            <a:extLst>
              <a:ext uri="{FF2B5EF4-FFF2-40B4-BE49-F238E27FC236}">
                <a16:creationId xmlns:a16="http://schemas.microsoft.com/office/drawing/2014/main" id="{D08E8CD2-352A-9B12-22B3-19915A00EE9C}"/>
              </a:ext>
            </a:extLst>
          </p:cNvPr>
          <p:cNvSpPr>
            <a:spLocks noGrp="1"/>
          </p:cNvSpPr>
          <p:nvPr>
            <p:ph type="sldNum" sz="quarter" idx="12"/>
          </p:nvPr>
        </p:nvSpPr>
        <p:spPr/>
        <p:txBody>
          <a:bodyPr/>
          <a:lstStyle/>
          <a:p>
            <a:fld id="{C8F0A55E-6CC8-4884-80D5-372998A897A4}" type="slidenum">
              <a:rPr lang="en-US" smtClean="0"/>
              <a:t>21</a:t>
            </a:fld>
            <a:endParaRPr lang="en-US"/>
          </a:p>
        </p:txBody>
      </p:sp>
    </p:spTree>
    <p:extLst>
      <p:ext uri="{BB962C8B-B14F-4D97-AF65-F5344CB8AC3E}">
        <p14:creationId xmlns:p14="http://schemas.microsoft.com/office/powerpoint/2010/main" val="315519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7A19-687C-4698-B4E4-783C7B632572}"/>
              </a:ext>
            </a:extLst>
          </p:cNvPr>
          <p:cNvSpPr>
            <a:spLocks noGrp="1"/>
          </p:cNvSpPr>
          <p:nvPr>
            <p:ph type="title"/>
          </p:nvPr>
        </p:nvSpPr>
        <p:spPr/>
        <p:txBody>
          <a:bodyPr/>
          <a:lstStyle/>
          <a:p>
            <a:r>
              <a:rPr lang="en-US" dirty="0"/>
              <a:t>Common early symptoms of COVID disease (continued)</a:t>
            </a:r>
          </a:p>
        </p:txBody>
      </p:sp>
      <p:pic>
        <p:nvPicPr>
          <p:cNvPr id="5" name="Content Placeholder 4" descr="A person wearing a mask. He appears to be holding back a sneeze.&#10;&#10;"/>
          <p:cNvPicPr>
            <a:picLocks noGrp="1" noChangeAspect="1"/>
          </p:cNvPicPr>
          <p:nvPr>
            <p:ph sz="half" idx="1"/>
          </p:nvPr>
        </p:nvPicPr>
        <p:blipFill>
          <a:blip r:embed="rId3"/>
          <a:stretch>
            <a:fillRect/>
          </a:stretch>
        </p:blipFill>
        <p:spPr>
          <a:xfrm>
            <a:off x="838200" y="1825625"/>
            <a:ext cx="4736591" cy="3566160"/>
          </a:xfrm>
          <a:prstGeom prst="rect">
            <a:avLst/>
          </a:prstGeom>
        </p:spPr>
      </p:pic>
      <p:sp>
        <p:nvSpPr>
          <p:cNvPr id="4" name="Content Placeholder 3">
            <a:extLst>
              <a:ext uri="{FF2B5EF4-FFF2-40B4-BE49-F238E27FC236}">
                <a16:creationId xmlns:a16="http://schemas.microsoft.com/office/drawing/2014/main" id="{4F720771-FD23-47FE-BC49-D7C04D59F782}"/>
              </a:ext>
            </a:extLst>
          </p:cNvPr>
          <p:cNvSpPr>
            <a:spLocks noGrp="1"/>
          </p:cNvSpPr>
          <p:nvPr>
            <p:ph sz="half" idx="2"/>
          </p:nvPr>
        </p:nvSpPr>
        <p:spPr/>
        <p:txBody>
          <a:bodyPr/>
          <a:lstStyle/>
          <a:p>
            <a:pPr algn="l">
              <a:buFont typeface="Arial" panose="020B0604020202020204" pitchFamily="34" charset="0"/>
              <a:buChar char="•"/>
            </a:pPr>
            <a:r>
              <a:rPr lang="en-US" b="0" i="0" dirty="0">
                <a:solidFill>
                  <a:srgbClr val="000000"/>
                </a:solidFill>
                <a:effectLst/>
                <a:latin typeface="Open Sans" panose="020B0606030504020204" pitchFamily="34" charset="0"/>
              </a:rPr>
              <a:t>Headache</a:t>
            </a:r>
          </a:p>
          <a:p>
            <a:pPr algn="l">
              <a:buFont typeface="Arial" panose="020B0604020202020204" pitchFamily="34" charset="0"/>
              <a:buChar char="•"/>
            </a:pPr>
            <a:r>
              <a:rPr lang="en-US" b="0" i="0" dirty="0">
                <a:solidFill>
                  <a:srgbClr val="000000"/>
                </a:solidFill>
                <a:effectLst/>
                <a:latin typeface="Open Sans" panose="020B0606030504020204" pitchFamily="34" charset="0"/>
              </a:rPr>
              <a:t>New loss of taste or smell</a:t>
            </a:r>
          </a:p>
          <a:p>
            <a:pPr algn="l">
              <a:buFont typeface="Arial" panose="020B0604020202020204" pitchFamily="34" charset="0"/>
              <a:buChar char="•"/>
            </a:pPr>
            <a:r>
              <a:rPr lang="en-US" b="0" i="0" dirty="0">
                <a:solidFill>
                  <a:srgbClr val="000000"/>
                </a:solidFill>
                <a:effectLst/>
                <a:latin typeface="Open Sans" panose="020B0606030504020204" pitchFamily="34" charset="0"/>
              </a:rPr>
              <a:t>Sore throat</a:t>
            </a:r>
          </a:p>
          <a:p>
            <a:pPr algn="l">
              <a:buFont typeface="Arial" panose="020B0604020202020204" pitchFamily="34" charset="0"/>
              <a:buChar char="•"/>
            </a:pPr>
            <a:r>
              <a:rPr lang="en-US" b="0" i="0" dirty="0">
                <a:solidFill>
                  <a:srgbClr val="000000"/>
                </a:solidFill>
                <a:effectLst/>
                <a:latin typeface="Open Sans" panose="020B0606030504020204" pitchFamily="34" charset="0"/>
              </a:rPr>
              <a:t>Congestion or runny nose</a:t>
            </a:r>
          </a:p>
          <a:p>
            <a:pPr algn="l">
              <a:buFont typeface="Arial" panose="020B0604020202020204" pitchFamily="34" charset="0"/>
              <a:buChar char="•"/>
            </a:pPr>
            <a:r>
              <a:rPr lang="en-US" b="0" i="0" dirty="0">
                <a:solidFill>
                  <a:srgbClr val="000000"/>
                </a:solidFill>
                <a:effectLst/>
                <a:latin typeface="Open Sans" panose="020B0606030504020204" pitchFamily="34" charset="0"/>
              </a:rPr>
              <a:t>Nausea or vomiting</a:t>
            </a:r>
          </a:p>
          <a:p>
            <a:pPr algn="l">
              <a:buFont typeface="Arial" panose="020B0604020202020204" pitchFamily="34" charset="0"/>
              <a:buChar char="•"/>
            </a:pPr>
            <a:r>
              <a:rPr lang="en-US" b="0" i="0" dirty="0">
                <a:solidFill>
                  <a:srgbClr val="000000"/>
                </a:solidFill>
                <a:effectLst/>
                <a:latin typeface="Open Sans" panose="020B0606030504020204" pitchFamily="34" charset="0"/>
              </a:rPr>
              <a:t>Diarrhea</a:t>
            </a:r>
          </a:p>
          <a:p>
            <a:endParaRPr lang="en-US" dirty="0"/>
          </a:p>
        </p:txBody>
      </p:sp>
      <p:sp>
        <p:nvSpPr>
          <p:cNvPr id="6" name="TextBox 5"/>
          <p:cNvSpPr txBox="1"/>
          <p:nvPr/>
        </p:nvSpPr>
        <p:spPr>
          <a:xfrm>
            <a:off x="838200" y="5694218"/>
            <a:ext cx="11076709" cy="230832"/>
          </a:xfrm>
          <a:prstGeom prst="rect">
            <a:avLst/>
          </a:prstGeom>
          <a:noFill/>
        </p:spPr>
        <p:txBody>
          <a:bodyPr wrap="square" rtlCol="0">
            <a:spAutoFit/>
          </a:bodyPr>
          <a:lstStyle/>
          <a:p>
            <a:r>
              <a:rPr lang="en-US" sz="900" dirty="0"/>
              <a:t>Image Source: </a:t>
            </a:r>
            <a:r>
              <a:rPr lang="en-US" sz="900" dirty="0">
                <a:hlinkClick r:id="rId4"/>
              </a:rPr>
              <a:t>https://timesofindia.indiatimes.com/life-style/health-fitness/health-news/coronavirus-can-prove-dangerous-for-people-with-these-health-conditions/photostory/77280607.cms</a:t>
            </a:r>
            <a:endParaRPr lang="en-US" sz="900" dirty="0"/>
          </a:p>
        </p:txBody>
      </p:sp>
      <p:sp>
        <p:nvSpPr>
          <p:cNvPr id="3" name="Slide Number Placeholder 2">
            <a:extLst>
              <a:ext uri="{FF2B5EF4-FFF2-40B4-BE49-F238E27FC236}">
                <a16:creationId xmlns:a16="http://schemas.microsoft.com/office/drawing/2014/main" id="{C43D50ED-5E2E-BC45-844F-28FE55C12565}"/>
              </a:ext>
            </a:extLst>
          </p:cNvPr>
          <p:cNvSpPr>
            <a:spLocks noGrp="1"/>
          </p:cNvSpPr>
          <p:nvPr>
            <p:ph type="sldNum" sz="quarter" idx="12"/>
          </p:nvPr>
        </p:nvSpPr>
        <p:spPr/>
        <p:txBody>
          <a:bodyPr/>
          <a:lstStyle/>
          <a:p>
            <a:fld id="{C8F0A55E-6CC8-4884-80D5-372998A897A4}" type="slidenum">
              <a:rPr lang="en-US" smtClean="0"/>
              <a:t>22</a:t>
            </a:fld>
            <a:endParaRPr lang="en-US"/>
          </a:p>
        </p:txBody>
      </p:sp>
    </p:spTree>
    <p:extLst>
      <p:ext uri="{BB962C8B-B14F-4D97-AF65-F5344CB8AC3E}">
        <p14:creationId xmlns:p14="http://schemas.microsoft.com/office/powerpoint/2010/main" val="164350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8697-87E5-448C-B3F7-2E157FF527F2}"/>
              </a:ext>
            </a:extLst>
          </p:cNvPr>
          <p:cNvSpPr>
            <a:spLocks noGrp="1"/>
          </p:cNvSpPr>
          <p:nvPr>
            <p:ph type="title"/>
          </p:nvPr>
        </p:nvSpPr>
        <p:spPr/>
        <p:txBody>
          <a:bodyPr/>
          <a:lstStyle/>
          <a:p>
            <a:r>
              <a:rPr lang="en-US" dirty="0"/>
              <a:t>Does everyone with COVID-19 infection have symptoms?</a:t>
            </a:r>
          </a:p>
        </p:txBody>
      </p:sp>
      <p:pic>
        <p:nvPicPr>
          <p:cNvPr id="5" name="Content Placeholder 4" descr="A poster of a coronavirus prevention&#10;&#10;"/>
          <p:cNvPicPr>
            <a:picLocks noGrp="1" noChangeAspect="1"/>
          </p:cNvPicPr>
          <p:nvPr>
            <p:ph sz="half" idx="1"/>
          </p:nvPr>
        </p:nvPicPr>
        <p:blipFill>
          <a:blip r:embed="rId2"/>
          <a:stretch>
            <a:fillRect/>
          </a:stretch>
        </p:blipFill>
        <p:spPr>
          <a:xfrm>
            <a:off x="1280245" y="1690688"/>
            <a:ext cx="4389120" cy="4242666"/>
          </a:xfrm>
          <a:prstGeom prst="rect">
            <a:avLst/>
          </a:prstGeom>
        </p:spPr>
      </p:pic>
      <p:sp>
        <p:nvSpPr>
          <p:cNvPr id="4" name="Content Placeholder 3">
            <a:extLst>
              <a:ext uri="{FF2B5EF4-FFF2-40B4-BE49-F238E27FC236}">
                <a16:creationId xmlns:a16="http://schemas.microsoft.com/office/drawing/2014/main" id="{88F127A3-15C7-480D-A7FC-8793FD192963}"/>
              </a:ext>
            </a:extLst>
          </p:cNvPr>
          <p:cNvSpPr>
            <a:spLocks noGrp="1"/>
          </p:cNvSpPr>
          <p:nvPr>
            <p:ph sz="half" idx="2"/>
          </p:nvPr>
        </p:nvSpPr>
        <p:spPr/>
        <p:txBody>
          <a:bodyPr/>
          <a:lstStyle/>
          <a:p>
            <a:r>
              <a:rPr lang="en-US" b="0" i="0" dirty="0">
                <a:effectLst/>
                <a:latin typeface="Source Sans Pro" panose="020B0503030403020204" pitchFamily="34" charset="0"/>
              </a:rPr>
              <a:t>Occasionally, some people will have no symptoms.</a:t>
            </a:r>
          </a:p>
          <a:p>
            <a:r>
              <a:rPr lang="en-US" dirty="0"/>
              <a:t>People who have no symptoms can still transmit the virus. </a:t>
            </a:r>
          </a:p>
        </p:txBody>
      </p:sp>
      <p:sp>
        <p:nvSpPr>
          <p:cNvPr id="6" name="TextBox 5"/>
          <p:cNvSpPr txBox="1"/>
          <p:nvPr/>
        </p:nvSpPr>
        <p:spPr>
          <a:xfrm>
            <a:off x="347241" y="6068291"/>
            <a:ext cx="12343522" cy="369332"/>
          </a:xfrm>
          <a:prstGeom prst="rect">
            <a:avLst/>
          </a:prstGeom>
          <a:noFill/>
        </p:spPr>
        <p:txBody>
          <a:bodyPr wrap="square" rtlCol="0">
            <a:spAutoFit/>
          </a:bodyPr>
          <a:lstStyle/>
          <a:p>
            <a:r>
              <a:rPr lang="en-US" sz="900" dirty="0"/>
              <a:t>Image Source: </a:t>
            </a:r>
            <a:r>
              <a:rPr lang="en-US" sz="900" dirty="0">
                <a:hlinkClick r:id="" action="ppaction://noaction"/>
              </a:rPr>
              <a:t>https://www.facebook.com/CDC/photos/new-research-shows-</a:t>
            </a:r>
          </a:p>
          <a:p>
            <a:r>
              <a:rPr lang="en-US" sz="900" dirty="0">
                <a:hlinkClick r:id="" action="ppaction://noaction"/>
              </a:rPr>
              <a:t>that-more-than-half-of-all-covid-19-cases-are-spread-by-infec/10158787391421026/</a:t>
            </a:r>
            <a:endParaRPr lang="en-US" sz="900" dirty="0"/>
          </a:p>
        </p:txBody>
      </p:sp>
      <p:sp>
        <p:nvSpPr>
          <p:cNvPr id="3" name="Slide Number Placeholder 2">
            <a:extLst>
              <a:ext uri="{FF2B5EF4-FFF2-40B4-BE49-F238E27FC236}">
                <a16:creationId xmlns:a16="http://schemas.microsoft.com/office/drawing/2014/main" id="{6B9F4E76-D34F-4411-CDEF-1A44EBB87512}"/>
              </a:ext>
            </a:extLst>
          </p:cNvPr>
          <p:cNvSpPr>
            <a:spLocks noGrp="1"/>
          </p:cNvSpPr>
          <p:nvPr>
            <p:ph type="sldNum" sz="quarter" idx="12"/>
          </p:nvPr>
        </p:nvSpPr>
        <p:spPr/>
        <p:txBody>
          <a:bodyPr/>
          <a:lstStyle/>
          <a:p>
            <a:fld id="{C8F0A55E-6CC8-4884-80D5-372998A897A4}" type="slidenum">
              <a:rPr lang="en-US" smtClean="0"/>
              <a:t>23</a:t>
            </a:fld>
            <a:endParaRPr lang="en-US"/>
          </a:p>
        </p:txBody>
      </p:sp>
    </p:spTree>
    <p:extLst>
      <p:ext uri="{BB962C8B-B14F-4D97-AF65-F5344CB8AC3E}">
        <p14:creationId xmlns:p14="http://schemas.microsoft.com/office/powerpoint/2010/main" val="4194423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F28D-7C1A-41CA-8040-06B83C14713B}"/>
              </a:ext>
            </a:extLst>
          </p:cNvPr>
          <p:cNvSpPr>
            <a:spLocks noGrp="1"/>
          </p:cNvSpPr>
          <p:nvPr>
            <p:ph type="title"/>
          </p:nvPr>
        </p:nvSpPr>
        <p:spPr/>
        <p:txBody>
          <a:bodyPr/>
          <a:lstStyle/>
          <a:p>
            <a:r>
              <a:rPr lang="en-US" dirty="0"/>
              <a:t>When should I seek medical attention? </a:t>
            </a:r>
          </a:p>
        </p:txBody>
      </p:sp>
      <p:pic>
        <p:nvPicPr>
          <p:cNvPr id="6" name="Content Placeholder 5" descr="A person wearing a mask and using a computer&#10;&#10;"/>
          <p:cNvPicPr>
            <a:picLocks noGrp="1" noChangeAspect="1"/>
          </p:cNvPicPr>
          <p:nvPr>
            <p:ph sz="half" idx="1"/>
          </p:nvPr>
        </p:nvPicPr>
        <p:blipFill>
          <a:blip r:embed="rId2"/>
          <a:stretch>
            <a:fillRect/>
          </a:stretch>
        </p:blipFill>
        <p:spPr>
          <a:xfrm>
            <a:off x="715240" y="1939636"/>
            <a:ext cx="4942702" cy="3962400"/>
          </a:xfrm>
          <a:prstGeom prst="rect">
            <a:avLst/>
          </a:prstGeom>
        </p:spPr>
      </p:pic>
      <p:sp>
        <p:nvSpPr>
          <p:cNvPr id="4" name="Content Placeholder 3">
            <a:extLst>
              <a:ext uri="{FF2B5EF4-FFF2-40B4-BE49-F238E27FC236}">
                <a16:creationId xmlns:a16="http://schemas.microsoft.com/office/drawing/2014/main" id="{164784D5-86BC-4923-8157-C30B3C7D717E}"/>
              </a:ext>
            </a:extLst>
          </p:cNvPr>
          <p:cNvSpPr>
            <a:spLocks noGrp="1"/>
          </p:cNvSpPr>
          <p:nvPr>
            <p:ph sz="half" idx="2"/>
          </p:nvPr>
        </p:nvSpPr>
        <p:spPr/>
        <p:txBody>
          <a:bodyPr>
            <a:normAutofit fontScale="85000" lnSpcReduction="20000"/>
          </a:bodyPr>
          <a:lstStyle/>
          <a:p>
            <a:pPr marL="0" indent="0">
              <a:buNone/>
            </a:pPr>
            <a:r>
              <a:rPr lang="en-US" dirty="0"/>
              <a:t>A person can have mild symptoms for about one week and then worsen rapidly.</a:t>
            </a:r>
          </a:p>
          <a:p>
            <a:pPr marL="0" indent="0">
              <a:buNone/>
            </a:pPr>
            <a:r>
              <a:rPr lang="en-US" dirty="0"/>
              <a:t>If you or someone you know has one or more of these symptoms, you should seek medical attention immediately:</a:t>
            </a:r>
          </a:p>
          <a:p>
            <a:pPr algn="l">
              <a:buFont typeface="Arial" panose="020B0604020202020204" pitchFamily="34" charset="0"/>
              <a:buChar char="•"/>
            </a:pPr>
            <a:r>
              <a:rPr lang="en-US" b="0" i="0" dirty="0">
                <a:solidFill>
                  <a:srgbClr val="000000"/>
                </a:solidFill>
                <a:effectLst/>
              </a:rPr>
              <a:t>Trouble breathing</a:t>
            </a:r>
          </a:p>
          <a:p>
            <a:pPr algn="l">
              <a:buFont typeface="Arial" panose="020B0604020202020204" pitchFamily="34" charset="0"/>
              <a:buChar char="•"/>
            </a:pPr>
            <a:r>
              <a:rPr lang="en-US" b="0" i="0" dirty="0">
                <a:solidFill>
                  <a:srgbClr val="000000"/>
                </a:solidFill>
                <a:effectLst/>
              </a:rPr>
              <a:t>Persistent pain or pressure in the chest</a:t>
            </a:r>
          </a:p>
          <a:p>
            <a:pPr algn="l">
              <a:buFont typeface="Arial" panose="020B0604020202020204" pitchFamily="34" charset="0"/>
              <a:buChar char="•"/>
            </a:pPr>
            <a:r>
              <a:rPr lang="en-US" b="0" i="0" dirty="0">
                <a:solidFill>
                  <a:srgbClr val="000000"/>
                </a:solidFill>
                <a:effectLst/>
              </a:rPr>
              <a:t>New confusion</a:t>
            </a:r>
          </a:p>
          <a:p>
            <a:pPr algn="l">
              <a:buFont typeface="Arial" panose="020B0604020202020204" pitchFamily="34" charset="0"/>
              <a:buChar char="•"/>
            </a:pPr>
            <a:r>
              <a:rPr lang="en-US" b="0" i="0" dirty="0">
                <a:solidFill>
                  <a:srgbClr val="000000"/>
                </a:solidFill>
                <a:effectLst/>
              </a:rPr>
              <a:t>Inability to wake or stay awake</a:t>
            </a:r>
          </a:p>
          <a:p>
            <a:pPr algn="l">
              <a:buFont typeface="Arial" panose="020B0604020202020204" pitchFamily="34" charset="0"/>
              <a:buChar char="•"/>
            </a:pPr>
            <a:r>
              <a:rPr lang="en-US" b="0" i="0" dirty="0">
                <a:solidFill>
                  <a:srgbClr val="000000"/>
                </a:solidFill>
                <a:effectLst/>
              </a:rPr>
              <a:t>Pale, gray, or blue-colored skin, lips, or nail beds, depending on skin tone</a:t>
            </a:r>
          </a:p>
          <a:p>
            <a:endParaRPr lang="en-US" dirty="0"/>
          </a:p>
        </p:txBody>
      </p:sp>
      <p:sp>
        <p:nvSpPr>
          <p:cNvPr id="7" name="TextBox 6"/>
          <p:cNvSpPr txBox="1"/>
          <p:nvPr/>
        </p:nvSpPr>
        <p:spPr>
          <a:xfrm>
            <a:off x="792481" y="6176963"/>
            <a:ext cx="7257010" cy="230832"/>
          </a:xfrm>
          <a:prstGeom prst="rect">
            <a:avLst/>
          </a:prstGeom>
          <a:noFill/>
        </p:spPr>
        <p:txBody>
          <a:bodyPr wrap="square" rtlCol="0">
            <a:spAutoFit/>
          </a:bodyPr>
          <a:lstStyle/>
          <a:p>
            <a:r>
              <a:rPr lang="en-US" sz="900" dirty="0"/>
              <a:t>Image Source: </a:t>
            </a:r>
            <a:r>
              <a:rPr lang="en-US" sz="900" dirty="0">
                <a:hlinkClick r:id="rId3"/>
              </a:rPr>
              <a:t>https://unsplash.com/s/photos/covid-19</a:t>
            </a:r>
            <a:endParaRPr lang="en-US" sz="900" dirty="0"/>
          </a:p>
        </p:txBody>
      </p:sp>
      <p:sp>
        <p:nvSpPr>
          <p:cNvPr id="3" name="Slide Number Placeholder 2">
            <a:extLst>
              <a:ext uri="{FF2B5EF4-FFF2-40B4-BE49-F238E27FC236}">
                <a16:creationId xmlns:a16="http://schemas.microsoft.com/office/drawing/2014/main" id="{D88BFC9D-555A-AFB0-689D-853C3A1C8CD0}"/>
              </a:ext>
            </a:extLst>
          </p:cNvPr>
          <p:cNvSpPr>
            <a:spLocks noGrp="1"/>
          </p:cNvSpPr>
          <p:nvPr>
            <p:ph type="sldNum" sz="quarter" idx="12"/>
          </p:nvPr>
        </p:nvSpPr>
        <p:spPr/>
        <p:txBody>
          <a:bodyPr/>
          <a:lstStyle/>
          <a:p>
            <a:fld id="{C8F0A55E-6CC8-4884-80D5-372998A897A4}" type="slidenum">
              <a:rPr lang="en-US" smtClean="0"/>
              <a:t>24</a:t>
            </a:fld>
            <a:endParaRPr lang="en-US"/>
          </a:p>
        </p:txBody>
      </p:sp>
    </p:spTree>
    <p:extLst>
      <p:ext uri="{BB962C8B-B14F-4D97-AF65-F5344CB8AC3E}">
        <p14:creationId xmlns:p14="http://schemas.microsoft.com/office/powerpoint/2010/main" val="84749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6685E-9248-443D-A73D-462FD763949C}"/>
              </a:ext>
            </a:extLst>
          </p:cNvPr>
          <p:cNvSpPr>
            <a:spLocks noGrp="1"/>
          </p:cNvSpPr>
          <p:nvPr>
            <p:ph type="title"/>
          </p:nvPr>
        </p:nvSpPr>
        <p:spPr/>
        <p:txBody>
          <a:bodyPr/>
          <a:lstStyle/>
          <a:p>
            <a:r>
              <a:rPr lang="en-US" dirty="0"/>
              <a:t>What underlying conditions increase people’s risk for severe COVID-19?</a:t>
            </a:r>
          </a:p>
        </p:txBody>
      </p:sp>
      <p:pic>
        <p:nvPicPr>
          <p:cNvPr id="8" name="Content Placeholder 7" descr="A poster of medical information&#10;&#10;"/>
          <p:cNvPicPr>
            <a:picLocks noGrp="1" noChangeAspect="1"/>
          </p:cNvPicPr>
          <p:nvPr>
            <p:ph sz="half" idx="1"/>
          </p:nvPr>
        </p:nvPicPr>
        <p:blipFill>
          <a:blip r:embed="rId3"/>
          <a:stretch>
            <a:fillRect/>
          </a:stretch>
        </p:blipFill>
        <p:spPr>
          <a:xfrm>
            <a:off x="517814" y="2245231"/>
            <a:ext cx="5388433" cy="3017520"/>
          </a:xfrm>
          <a:prstGeom prst="rect">
            <a:avLst/>
          </a:prstGeom>
        </p:spPr>
      </p:pic>
      <p:sp>
        <p:nvSpPr>
          <p:cNvPr id="4" name="Content Placeholder 3">
            <a:extLst>
              <a:ext uri="{FF2B5EF4-FFF2-40B4-BE49-F238E27FC236}">
                <a16:creationId xmlns:a16="http://schemas.microsoft.com/office/drawing/2014/main" id="{2B76482F-43E9-42D4-ABC1-38F96FCC190F}"/>
              </a:ext>
            </a:extLst>
          </p:cNvPr>
          <p:cNvSpPr>
            <a:spLocks noGrp="1"/>
          </p:cNvSpPr>
          <p:nvPr>
            <p:ph sz="half" idx="2"/>
          </p:nvPr>
        </p:nvSpPr>
        <p:spPr/>
        <p:txBody>
          <a:bodyPr/>
          <a:lstStyle/>
          <a:p>
            <a:pPr marL="0" indent="0">
              <a:buNone/>
            </a:pPr>
            <a:r>
              <a:rPr lang="en-US" dirty="0"/>
              <a:t>A few examples of health conditions include:</a:t>
            </a:r>
          </a:p>
          <a:p>
            <a:r>
              <a:rPr lang="en-US" dirty="0"/>
              <a:t>Diabetes </a:t>
            </a:r>
          </a:p>
          <a:p>
            <a:r>
              <a:rPr lang="en-US" dirty="0"/>
              <a:t>Heart conditions</a:t>
            </a:r>
          </a:p>
          <a:p>
            <a:r>
              <a:rPr lang="en-US" dirty="0"/>
              <a:t>Chronic lung diseases such as </a:t>
            </a:r>
          </a:p>
          <a:p>
            <a:pPr>
              <a:buFontTx/>
              <a:buChar char="-"/>
            </a:pPr>
            <a:r>
              <a:rPr lang="en-US" dirty="0"/>
              <a:t>COPD </a:t>
            </a:r>
            <a:r>
              <a:rPr lang="en-US" b="0" i="0" dirty="0">
                <a:solidFill>
                  <a:srgbClr val="000000"/>
                </a:solidFill>
                <a:effectLst/>
                <a:latin typeface="Open Sans" panose="020B0606030504020204" pitchFamily="34" charset="0"/>
              </a:rPr>
              <a:t>(chronic obstructive pulmonary disease)</a:t>
            </a:r>
          </a:p>
          <a:p>
            <a:r>
              <a:rPr lang="en-US" dirty="0">
                <a:solidFill>
                  <a:srgbClr val="000000"/>
                </a:solidFill>
                <a:latin typeface="Open Sans" panose="020B0606030504020204" pitchFamily="34" charset="0"/>
              </a:rPr>
              <a:t>Chronic kidney disease</a:t>
            </a:r>
            <a:endParaRPr lang="en-US" dirty="0"/>
          </a:p>
          <a:p>
            <a:endParaRPr lang="en-US" dirty="0"/>
          </a:p>
        </p:txBody>
      </p:sp>
      <p:sp>
        <p:nvSpPr>
          <p:cNvPr id="9" name="TextBox 8"/>
          <p:cNvSpPr txBox="1"/>
          <p:nvPr/>
        </p:nvSpPr>
        <p:spPr>
          <a:xfrm>
            <a:off x="406401" y="5397688"/>
            <a:ext cx="10843490" cy="230832"/>
          </a:xfrm>
          <a:prstGeom prst="rect">
            <a:avLst/>
          </a:prstGeom>
          <a:noFill/>
        </p:spPr>
        <p:txBody>
          <a:bodyPr wrap="square" rtlCol="0">
            <a:spAutoFit/>
          </a:bodyPr>
          <a:lstStyle/>
          <a:p>
            <a:r>
              <a:rPr lang="en-US" sz="900" dirty="0"/>
              <a:t>Image Source: </a:t>
            </a:r>
            <a:r>
              <a:rPr lang="en-US" sz="900" dirty="0">
                <a:hlinkClick r:id="rId4"/>
              </a:rPr>
              <a:t> https://www.cdc.gov/mmwr/volumes/69/wr/mm6924e2.htm</a:t>
            </a:r>
            <a:endParaRPr lang="en-US" sz="900" dirty="0"/>
          </a:p>
        </p:txBody>
      </p:sp>
      <p:sp>
        <p:nvSpPr>
          <p:cNvPr id="3" name="Slide Number Placeholder 2">
            <a:extLst>
              <a:ext uri="{FF2B5EF4-FFF2-40B4-BE49-F238E27FC236}">
                <a16:creationId xmlns:a16="http://schemas.microsoft.com/office/drawing/2014/main" id="{EEA53C36-4238-8B10-E291-6AAB542F5E51}"/>
              </a:ext>
            </a:extLst>
          </p:cNvPr>
          <p:cNvSpPr>
            <a:spLocks noGrp="1"/>
          </p:cNvSpPr>
          <p:nvPr>
            <p:ph type="sldNum" sz="quarter" idx="12"/>
          </p:nvPr>
        </p:nvSpPr>
        <p:spPr/>
        <p:txBody>
          <a:bodyPr/>
          <a:lstStyle/>
          <a:p>
            <a:fld id="{C8F0A55E-6CC8-4884-80D5-372998A897A4}" type="slidenum">
              <a:rPr lang="en-US" smtClean="0"/>
              <a:t>25</a:t>
            </a:fld>
            <a:endParaRPr lang="en-US"/>
          </a:p>
        </p:txBody>
      </p:sp>
    </p:spTree>
    <p:extLst>
      <p:ext uri="{BB962C8B-B14F-4D97-AF65-F5344CB8AC3E}">
        <p14:creationId xmlns:p14="http://schemas.microsoft.com/office/powerpoint/2010/main" val="340660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15C-5A22-4209-BD3D-AFF0D5112CE9}"/>
              </a:ext>
            </a:extLst>
          </p:cNvPr>
          <p:cNvSpPr>
            <a:spLocks noGrp="1"/>
          </p:cNvSpPr>
          <p:nvPr>
            <p:ph type="title"/>
          </p:nvPr>
        </p:nvSpPr>
        <p:spPr/>
        <p:txBody>
          <a:bodyPr/>
          <a:lstStyle/>
          <a:p>
            <a:r>
              <a:rPr lang="en-US" dirty="0"/>
              <a:t>Examples of underlying conditions that increase risk of severe COVID (continued)</a:t>
            </a:r>
          </a:p>
        </p:txBody>
      </p:sp>
      <p:pic>
        <p:nvPicPr>
          <p:cNvPr id="9" name="Content Placeholder 8" descr="A pregnant person wearing a face mask&#10;&#10;"/>
          <p:cNvPicPr>
            <a:picLocks noGrp="1" noChangeAspect="1"/>
          </p:cNvPicPr>
          <p:nvPr>
            <p:ph sz="half" idx="1"/>
          </p:nvPr>
        </p:nvPicPr>
        <p:blipFill>
          <a:blip r:embed="rId3"/>
          <a:stretch>
            <a:fillRect/>
          </a:stretch>
        </p:blipFill>
        <p:spPr>
          <a:xfrm>
            <a:off x="666309" y="1995414"/>
            <a:ext cx="5047911" cy="2926080"/>
          </a:xfrm>
          <a:prstGeom prst="rect">
            <a:avLst/>
          </a:prstGeom>
        </p:spPr>
      </p:pic>
      <p:sp>
        <p:nvSpPr>
          <p:cNvPr id="4" name="Content Placeholder 3">
            <a:extLst>
              <a:ext uri="{FF2B5EF4-FFF2-40B4-BE49-F238E27FC236}">
                <a16:creationId xmlns:a16="http://schemas.microsoft.com/office/drawing/2014/main" id="{809FB288-9BF8-41B6-969C-C2B33A8957DA}"/>
              </a:ext>
            </a:extLst>
          </p:cNvPr>
          <p:cNvSpPr>
            <a:spLocks noGrp="1"/>
          </p:cNvSpPr>
          <p:nvPr>
            <p:ph sz="half" idx="2"/>
          </p:nvPr>
        </p:nvSpPr>
        <p:spPr/>
        <p:txBody>
          <a:bodyPr/>
          <a:lstStyle/>
          <a:p>
            <a:r>
              <a:rPr lang="en-US" dirty="0"/>
              <a:t>Obesity</a:t>
            </a:r>
          </a:p>
          <a:p>
            <a:r>
              <a:rPr lang="en-US" dirty="0"/>
              <a:t>Pregnancy</a:t>
            </a:r>
          </a:p>
          <a:p>
            <a:r>
              <a:rPr lang="en-US" dirty="0"/>
              <a:t>Smoking (current and former)</a:t>
            </a:r>
          </a:p>
          <a:p>
            <a:r>
              <a:rPr lang="en-US" dirty="0"/>
              <a:t>Age (risk increases with age)</a:t>
            </a:r>
          </a:p>
          <a:p>
            <a:r>
              <a:rPr lang="en-US" dirty="0"/>
              <a:t>Hypertension*</a:t>
            </a:r>
          </a:p>
        </p:txBody>
      </p:sp>
      <p:sp>
        <p:nvSpPr>
          <p:cNvPr id="10" name="TextBox 9"/>
          <p:cNvSpPr txBox="1"/>
          <p:nvPr/>
        </p:nvSpPr>
        <p:spPr>
          <a:xfrm>
            <a:off x="579864" y="5226220"/>
            <a:ext cx="4937438" cy="369332"/>
          </a:xfrm>
          <a:prstGeom prst="rect">
            <a:avLst/>
          </a:prstGeom>
          <a:noFill/>
        </p:spPr>
        <p:txBody>
          <a:bodyPr wrap="square" rtlCol="0">
            <a:spAutoFit/>
          </a:bodyPr>
          <a:lstStyle/>
          <a:p>
            <a:r>
              <a:rPr lang="en-US" sz="900" dirty="0"/>
              <a:t>Image Source: </a:t>
            </a:r>
            <a:r>
              <a:rPr lang="en-US" sz="900" dirty="0">
                <a:hlinkClick r:id="" action="ppaction://noaction"/>
              </a:rPr>
              <a:t>https://news.yale.edu/2021/04/22/immune-</a:t>
            </a:r>
          </a:p>
          <a:p>
            <a:r>
              <a:rPr lang="en-US" sz="900" dirty="0">
                <a:hlinkClick r:id="" action="ppaction://noaction"/>
              </a:rPr>
              <a:t>response-may-pose-greater-risk-pregnant-women-</a:t>
            </a:r>
            <a:r>
              <a:rPr lang="en-US" sz="900" dirty="0" err="1">
                <a:hlinkClick r:id="rId4"/>
              </a:rPr>
              <a:t>covid</a:t>
            </a:r>
            <a:r>
              <a:rPr lang="en-US" sz="900" dirty="0">
                <a:hlinkClick r:id="rId4"/>
              </a:rPr>
              <a:t>-virus</a:t>
            </a:r>
            <a:endParaRPr lang="en-US" sz="900" dirty="0"/>
          </a:p>
        </p:txBody>
      </p:sp>
      <p:sp>
        <p:nvSpPr>
          <p:cNvPr id="3" name="Slide Number Placeholder 2">
            <a:extLst>
              <a:ext uri="{FF2B5EF4-FFF2-40B4-BE49-F238E27FC236}">
                <a16:creationId xmlns:a16="http://schemas.microsoft.com/office/drawing/2014/main" id="{6CB45A92-9989-E870-9FF7-0589C96FFEF4}"/>
              </a:ext>
            </a:extLst>
          </p:cNvPr>
          <p:cNvSpPr>
            <a:spLocks noGrp="1"/>
          </p:cNvSpPr>
          <p:nvPr>
            <p:ph type="sldNum" sz="quarter" idx="12"/>
          </p:nvPr>
        </p:nvSpPr>
        <p:spPr/>
        <p:txBody>
          <a:bodyPr/>
          <a:lstStyle/>
          <a:p>
            <a:fld id="{C8F0A55E-6CC8-4884-80D5-372998A897A4}" type="slidenum">
              <a:rPr lang="en-US" smtClean="0"/>
              <a:t>26</a:t>
            </a:fld>
            <a:endParaRPr lang="en-US"/>
          </a:p>
        </p:txBody>
      </p:sp>
    </p:spTree>
    <p:extLst>
      <p:ext uri="{BB962C8B-B14F-4D97-AF65-F5344CB8AC3E}">
        <p14:creationId xmlns:p14="http://schemas.microsoft.com/office/powerpoint/2010/main" val="2961539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2119-D8BE-47AB-854C-EFA0BF22D64B}"/>
              </a:ext>
            </a:extLst>
          </p:cNvPr>
          <p:cNvSpPr>
            <a:spLocks noGrp="1"/>
          </p:cNvSpPr>
          <p:nvPr>
            <p:ph type="title"/>
          </p:nvPr>
        </p:nvSpPr>
        <p:spPr/>
        <p:txBody>
          <a:bodyPr/>
          <a:lstStyle/>
          <a:p>
            <a:r>
              <a:rPr lang="en-US" dirty="0"/>
              <a:t>Does COVID-19 affect the lungs?</a:t>
            </a:r>
          </a:p>
        </p:txBody>
      </p:sp>
      <p:pic>
        <p:nvPicPr>
          <p:cNvPr id="5" name="Content Placeholder 4" descr="A diagram of a human lungs&#10;&#10;"/>
          <p:cNvPicPr>
            <a:picLocks noGrp="1" noChangeAspect="1"/>
          </p:cNvPicPr>
          <p:nvPr>
            <p:ph sz="half" idx="1"/>
          </p:nvPr>
        </p:nvPicPr>
        <p:blipFill>
          <a:blip r:embed="rId3"/>
          <a:stretch>
            <a:fillRect/>
          </a:stretch>
        </p:blipFill>
        <p:spPr>
          <a:xfrm>
            <a:off x="838200" y="2207922"/>
            <a:ext cx="5181600" cy="3586743"/>
          </a:xfrm>
          <a:prstGeom prst="rect">
            <a:avLst/>
          </a:prstGeom>
        </p:spPr>
      </p:pic>
      <p:sp>
        <p:nvSpPr>
          <p:cNvPr id="4" name="Content Placeholder 3">
            <a:extLst>
              <a:ext uri="{FF2B5EF4-FFF2-40B4-BE49-F238E27FC236}">
                <a16:creationId xmlns:a16="http://schemas.microsoft.com/office/drawing/2014/main" id="{285D06DB-47E3-4BA5-B21D-6F1E3B51D5D3}"/>
              </a:ext>
            </a:extLst>
          </p:cNvPr>
          <p:cNvSpPr>
            <a:spLocks noGrp="1"/>
          </p:cNvSpPr>
          <p:nvPr>
            <p:ph sz="half" idx="2"/>
          </p:nvPr>
        </p:nvSpPr>
        <p:spPr/>
        <p:txBody>
          <a:bodyPr>
            <a:normAutofit/>
          </a:bodyPr>
          <a:lstStyle/>
          <a:p>
            <a:pPr marL="0" indent="0">
              <a:buNone/>
            </a:pPr>
            <a:r>
              <a:rPr lang="en-US" dirty="0">
                <a:solidFill>
                  <a:srgbClr val="191919"/>
                </a:solidFill>
                <a:latin typeface="Proxima-nova"/>
              </a:rPr>
              <a:t>Some COVID-19 patients will develop severe inflammation in the lungs. </a:t>
            </a:r>
          </a:p>
          <a:p>
            <a:pPr marL="0" indent="0">
              <a:buNone/>
            </a:pPr>
            <a:r>
              <a:rPr lang="en-US" dirty="0">
                <a:solidFill>
                  <a:srgbClr val="191919"/>
                </a:solidFill>
                <a:latin typeface="Proxima-nova"/>
              </a:rPr>
              <a:t>The inflammation can cause swelling of the respiratory system. </a:t>
            </a:r>
          </a:p>
          <a:p>
            <a:pPr marL="0" indent="0">
              <a:buNone/>
            </a:pPr>
            <a:r>
              <a:rPr lang="en-US" b="0" i="0" dirty="0">
                <a:solidFill>
                  <a:srgbClr val="191919"/>
                </a:solidFill>
                <a:effectLst/>
                <a:latin typeface="Proxima-nova"/>
              </a:rPr>
              <a:t>T</a:t>
            </a:r>
            <a:r>
              <a:rPr lang="en-US" dirty="0">
                <a:solidFill>
                  <a:srgbClr val="191919"/>
                </a:solidFill>
                <a:latin typeface="Proxima-nova"/>
              </a:rPr>
              <a:t>he lungs will not be able to perform their normal function. </a:t>
            </a:r>
          </a:p>
          <a:p>
            <a:pPr marL="0" indent="0">
              <a:buNone/>
            </a:pPr>
            <a:r>
              <a:rPr lang="en-US" dirty="0">
                <a:solidFill>
                  <a:srgbClr val="191919"/>
                </a:solidFill>
                <a:latin typeface="Proxima-nova"/>
              </a:rPr>
              <a:t>Our lungs take in oxygen and release carbon dioxide. </a:t>
            </a:r>
          </a:p>
          <a:p>
            <a:pPr marL="0" indent="0">
              <a:buNone/>
            </a:pPr>
            <a:endParaRPr lang="en-US" dirty="0">
              <a:solidFill>
                <a:srgbClr val="191919"/>
              </a:solidFill>
              <a:latin typeface="Proxima-nova"/>
            </a:endParaRPr>
          </a:p>
        </p:txBody>
      </p:sp>
      <p:sp>
        <p:nvSpPr>
          <p:cNvPr id="6" name="TextBox 5"/>
          <p:cNvSpPr txBox="1"/>
          <p:nvPr/>
        </p:nvSpPr>
        <p:spPr>
          <a:xfrm>
            <a:off x="591015" y="5954751"/>
            <a:ext cx="11600985" cy="584775"/>
          </a:xfrm>
          <a:prstGeom prst="rect">
            <a:avLst/>
          </a:prstGeom>
          <a:noFill/>
        </p:spPr>
        <p:txBody>
          <a:bodyPr wrap="square" rtlCol="0">
            <a:spAutoFit/>
          </a:bodyPr>
          <a:lstStyle/>
          <a:p>
            <a:r>
              <a:rPr lang="en-US" sz="900" dirty="0"/>
              <a:t>Image Source: </a:t>
            </a:r>
            <a:r>
              <a:rPr lang="en-US" sz="900" u="sng" dirty="0">
                <a:hlinkClick r:id="" action="ppaction://noaction"/>
              </a:rPr>
              <a:t>https://health.clevelandclinic.org/heres-the-damage-</a:t>
            </a:r>
          </a:p>
          <a:p>
            <a:r>
              <a:rPr lang="en-US" sz="900" u="sng" dirty="0">
                <a:hlinkClick r:id="" action="ppaction://noaction"/>
              </a:rPr>
              <a:t>coronavirus-covid-19-can-do-to-your-lungs/</a:t>
            </a:r>
            <a:endParaRPr lang="en-US" sz="900" dirty="0"/>
          </a:p>
          <a:p>
            <a:endParaRPr lang="en-US" sz="1400" dirty="0"/>
          </a:p>
        </p:txBody>
      </p:sp>
      <p:sp>
        <p:nvSpPr>
          <p:cNvPr id="3" name="Slide Number Placeholder 2">
            <a:extLst>
              <a:ext uri="{FF2B5EF4-FFF2-40B4-BE49-F238E27FC236}">
                <a16:creationId xmlns:a16="http://schemas.microsoft.com/office/drawing/2014/main" id="{800C8B55-50FF-12FA-8CBB-41A3C06FB581}"/>
              </a:ext>
            </a:extLst>
          </p:cNvPr>
          <p:cNvSpPr>
            <a:spLocks noGrp="1"/>
          </p:cNvSpPr>
          <p:nvPr>
            <p:ph type="sldNum" sz="quarter" idx="12"/>
          </p:nvPr>
        </p:nvSpPr>
        <p:spPr/>
        <p:txBody>
          <a:bodyPr/>
          <a:lstStyle/>
          <a:p>
            <a:fld id="{C8F0A55E-6CC8-4884-80D5-372998A897A4}" type="slidenum">
              <a:rPr lang="en-US" smtClean="0"/>
              <a:t>27</a:t>
            </a:fld>
            <a:endParaRPr lang="en-US"/>
          </a:p>
        </p:txBody>
      </p:sp>
    </p:spTree>
    <p:extLst>
      <p:ext uri="{BB962C8B-B14F-4D97-AF65-F5344CB8AC3E}">
        <p14:creationId xmlns:p14="http://schemas.microsoft.com/office/powerpoint/2010/main" val="3669754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88C1-22ED-4613-88C9-DCA33661C251}"/>
              </a:ext>
            </a:extLst>
          </p:cNvPr>
          <p:cNvSpPr>
            <a:spLocks noGrp="1"/>
          </p:cNvSpPr>
          <p:nvPr>
            <p:ph type="title"/>
          </p:nvPr>
        </p:nvSpPr>
        <p:spPr/>
        <p:txBody>
          <a:bodyPr/>
          <a:lstStyle/>
          <a:p>
            <a:r>
              <a:rPr lang="en-US" dirty="0"/>
              <a:t>How does COVID-19 usually spread?</a:t>
            </a:r>
          </a:p>
        </p:txBody>
      </p:sp>
      <p:pic>
        <p:nvPicPr>
          <p:cNvPr id="3" name="Content Placeholder 2" descr="A group of people carrying baskets of vegetables&#10;&#10;"/>
          <p:cNvPicPr>
            <a:picLocks noGrp="1" noChangeAspect="1"/>
          </p:cNvPicPr>
          <p:nvPr>
            <p:ph sz="half" idx="1"/>
          </p:nvPr>
        </p:nvPicPr>
        <p:blipFill>
          <a:blip r:embed="rId3"/>
          <a:stretch>
            <a:fillRect/>
          </a:stretch>
        </p:blipFill>
        <p:spPr>
          <a:xfrm>
            <a:off x="838200" y="2272433"/>
            <a:ext cx="5181600" cy="3457721"/>
          </a:xfrm>
          <a:prstGeom prst="rect">
            <a:avLst/>
          </a:prstGeom>
        </p:spPr>
      </p:pic>
      <p:sp>
        <p:nvSpPr>
          <p:cNvPr id="4" name="Content Placeholder 3">
            <a:extLst>
              <a:ext uri="{FF2B5EF4-FFF2-40B4-BE49-F238E27FC236}">
                <a16:creationId xmlns:a16="http://schemas.microsoft.com/office/drawing/2014/main" id="{600D2DF5-1554-4073-86FD-62C5F17C545D}"/>
              </a:ext>
            </a:extLst>
          </p:cNvPr>
          <p:cNvSpPr>
            <a:spLocks noGrp="1"/>
          </p:cNvSpPr>
          <p:nvPr>
            <p:ph sz="half" idx="2"/>
          </p:nvPr>
        </p:nvSpPr>
        <p:spPr/>
        <p:txBody>
          <a:bodyPr>
            <a:normAutofit lnSpcReduction="10000"/>
          </a:bodyPr>
          <a:lstStyle/>
          <a:p>
            <a:r>
              <a:rPr lang="en-US" dirty="0"/>
              <a:t>It spreads from contact with an infected person.</a:t>
            </a:r>
          </a:p>
          <a:p>
            <a:r>
              <a:rPr lang="en-US" dirty="0"/>
              <a:t>It can spread through close contact. The CDC defines “close contact” as 15 minutes or more of  contact within six feet of an infected person.</a:t>
            </a:r>
          </a:p>
          <a:p>
            <a:r>
              <a:rPr lang="en-US" dirty="0"/>
              <a:t>It spreads mostly in crowded settings.</a:t>
            </a:r>
          </a:p>
          <a:p>
            <a:r>
              <a:rPr lang="en-US" dirty="0"/>
              <a:t>It spreads easily in closed spaces with poor ventilation.</a:t>
            </a:r>
          </a:p>
          <a:p>
            <a:endParaRPr lang="en-US" dirty="0"/>
          </a:p>
        </p:txBody>
      </p:sp>
      <p:sp>
        <p:nvSpPr>
          <p:cNvPr id="5" name="TextBox 4"/>
          <p:cNvSpPr txBox="1"/>
          <p:nvPr/>
        </p:nvSpPr>
        <p:spPr>
          <a:xfrm>
            <a:off x="838200" y="6026727"/>
            <a:ext cx="11264611" cy="230832"/>
          </a:xfrm>
          <a:prstGeom prst="rect">
            <a:avLst/>
          </a:prstGeom>
          <a:noFill/>
        </p:spPr>
        <p:txBody>
          <a:bodyPr wrap="square" rtlCol="0">
            <a:spAutoFit/>
          </a:bodyPr>
          <a:lstStyle/>
          <a:p>
            <a:r>
              <a:rPr lang="en-US" sz="900" dirty="0"/>
              <a:t>Image Source: </a:t>
            </a:r>
            <a:r>
              <a:rPr lang="en-US" sz="900" dirty="0">
                <a:hlinkClick r:id="rId4"/>
              </a:rPr>
              <a:t>https://www.americanprogress.org/article/protecting-farmworkers-coronavirus-securing-food-supply/</a:t>
            </a:r>
            <a:endParaRPr lang="en-US" sz="900" dirty="0"/>
          </a:p>
        </p:txBody>
      </p:sp>
      <p:sp>
        <p:nvSpPr>
          <p:cNvPr id="6" name="Slide Number Placeholder 5">
            <a:extLst>
              <a:ext uri="{FF2B5EF4-FFF2-40B4-BE49-F238E27FC236}">
                <a16:creationId xmlns:a16="http://schemas.microsoft.com/office/drawing/2014/main" id="{1AD9AD8F-4E15-CBF5-24CE-0268C23C4999}"/>
              </a:ext>
            </a:extLst>
          </p:cNvPr>
          <p:cNvSpPr>
            <a:spLocks noGrp="1"/>
          </p:cNvSpPr>
          <p:nvPr>
            <p:ph type="sldNum" sz="quarter" idx="12"/>
          </p:nvPr>
        </p:nvSpPr>
        <p:spPr/>
        <p:txBody>
          <a:bodyPr/>
          <a:lstStyle/>
          <a:p>
            <a:fld id="{C8F0A55E-6CC8-4884-80D5-372998A897A4}" type="slidenum">
              <a:rPr lang="en-US" smtClean="0"/>
              <a:t>28</a:t>
            </a:fld>
            <a:endParaRPr lang="en-US"/>
          </a:p>
        </p:txBody>
      </p:sp>
    </p:spTree>
    <p:extLst>
      <p:ext uri="{BB962C8B-B14F-4D97-AF65-F5344CB8AC3E}">
        <p14:creationId xmlns:p14="http://schemas.microsoft.com/office/powerpoint/2010/main" val="1408852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3AFB-CFAE-4F39-BA73-FC0FF96513D5}"/>
              </a:ext>
            </a:extLst>
          </p:cNvPr>
          <p:cNvSpPr>
            <a:spLocks noGrp="1"/>
          </p:cNvSpPr>
          <p:nvPr>
            <p:ph type="title"/>
          </p:nvPr>
        </p:nvSpPr>
        <p:spPr/>
        <p:txBody>
          <a:bodyPr/>
          <a:lstStyle/>
          <a:p>
            <a:r>
              <a:rPr lang="en-US" dirty="0"/>
              <a:t>How does contact with an infected person transmit the virus?</a:t>
            </a:r>
          </a:p>
        </p:txBody>
      </p:sp>
      <p:pic>
        <p:nvPicPr>
          <p:cNvPr id="5" name="Content Placeholder 4" descr="An image of two persons standing opposite each other. They are transmitting droplets at each other as they speak."/>
          <p:cNvPicPr>
            <a:picLocks noGrp="1" noChangeAspect="1"/>
          </p:cNvPicPr>
          <p:nvPr>
            <p:ph sz="half" idx="1"/>
          </p:nvPr>
        </p:nvPicPr>
        <p:blipFill>
          <a:blip r:embed="rId2"/>
          <a:stretch>
            <a:fillRect/>
          </a:stretch>
        </p:blipFill>
        <p:spPr>
          <a:xfrm>
            <a:off x="914400" y="1825625"/>
            <a:ext cx="5181600" cy="4019262"/>
          </a:xfrm>
          <a:prstGeom prst="rect">
            <a:avLst/>
          </a:prstGeom>
        </p:spPr>
      </p:pic>
      <p:sp>
        <p:nvSpPr>
          <p:cNvPr id="4" name="Content Placeholder 3">
            <a:extLst>
              <a:ext uri="{FF2B5EF4-FFF2-40B4-BE49-F238E27FC236}">
                <a16:creationId xmlns:a16="http://schemas.microsoft.com/office/drawing/2014/main" id="{53167ED4-4783-4D96-BA7C-A485BD6E7025}"/>
              </a:ext>
            </a:extLst>
          </p:cNvPr>
          <p:cNvSpPr>
            <a:spLocks noGrp="1"/>
          </p:cNvSpPr>
          <p:nvPr>
            <p:ph sz="half" idx="2"/>
          </p:nvPr>
        </p:nvSpPr>
        <p:spPr/>
        <p:txBody>
          <a:bodyPr>
            <a:normAutofit/>
          </a:bodyPr>
          <a:lstStyle/>
          <a:p>
            <a:r>
              <a:rPr lang="en-US" dirty="0"/>
              <a:t>It spreads through contact with an infected person.</a:t>
            </a:r>
          </a:p>
          <a:p>
            <a:r>
              <a:rPr lang="en-US" dirty="0"/>
              <a:t>The virus is expelled into the air when an infected person breathes, talks, coughs, sneezes or sings.</a:t>
            </a:r>
          </a:p>
          <a:p>
            <a:endParaRPr lang="en-US" dirty="0"/>
          </a:p>
        </p:txBody>
      </p:sp>
      <p:sp>
        <p:nvSpPr>
          <p:cNvPr id="6" name="TextBox 5"/>
          <p:cNvSpPr txBox="1"/>
          <p:nvPr/>
        </p:nvSpPr>
        <p:spPr>
          <a:xfrm>
            <a:off x="838200" y="6176963"/>
            <a:ext cx="5464958" cy="369332"/>
          </a:xfrm>
          <a:prstGeom prst="rect">
            <a:avLst/>
          </a:prstGeom>
          <a:noFill/>
        </p:spPr>
        <p:txBody>
          <a:bodyPr wrap="none" rtlCol="0">
            <a:spAutoFit/>
          </a:bodyPr>
          <a:lstStyle/>
          <a:p>
            <a:r>
              <a:rPr lang="en-US" sz="900" dirty="0"/>
              <a:t>Image Source: </a:t>
            </a:r>
            <a:r>
              <a:rPr lang="en-US" sz="900" dirty="0">
                <a:hlinkClick r:id="" action="ppaction://noaction"/>
              </a:rPr>
              <a:t> https://www.news-medical.net/news/20211005/Connection-between-aerosol-transmission-and-</a:t>
            </a:r>
          </a:p>
          <a:p>
            <a:r>
              <a:rPr lang="en-US" sz="900" dirty="0">
                <a:hlinkClick r:id="" action="ppaction://noaction"/>
              </a:rPr>
              <a:t>COVID-19-dynamics.aspx</a:t>
            </a:r>
            <a:endParaRPr lang="en-US" sz="900" dirty="0"/>
          </a:p>
        </p:txBody>
      </p:sp>
      <p:sp>
        <p:nvSpPr>
          <p:cNvPr id="3" name="Slide Number Placeholder 2">
            <a:extLst>
              <a:ext uri="{FF2B5EF4-FFF2-40B4-BE49-F238E27FC236}">
                <a16:creationId xmlns:a16="http://schemas.microsoft.com/office/drawing/2014/main" id="{8350A5E7-361C-2A28-AB37-CBA17451A9E9}"/>
              </a:ext>
            </a:extLst>
          </p:cNvPr>
          <p:cNvSpPr>
            <a:spLocks noGrp="1"/>
          </p:cNvSpPr>
          <p:nvPr>
            <p:ph type="sldNum" sz="quarter" idx="12"/>
          </p:nvPr>
        </p:nvSpPr>
        <p:spPr/>
        <p:txBody>
          <a:bodyPr/>
          <a:lstStyle/>
          <a:p>
            <a:fld id="{C8F0A55E-6CC8-4884-80D5-372998A897A4}" type="slidenum">
              <a:rPr lang="en-US" smtClean="0"/>
              <a:t>29</a:t>
            </a:fld>
            <a:endParaRPr lang="en-US"/>
          </a:p>
        </p:txBody>
      </p:sp>
    </p:spTree>
    <p:extLst>
      <p:ext uri="{BB962C8B-B14F-4D97-AF65-F5344CB8AC3E}">
        <p14:creationId xmlns:p14="http://schemas.microsoft.com/office/powerpoint/2010/main" val="182601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52DF-C1F8-49E6-8F61-C0F367F67095}"/>
              </a:ext>
            </a:extLst>
          </p:cNvPr>
          <p:cNvSpPr>
            <a:spLocks noGrp="1"/>
          </p:cNvSpPr>
          <p:nvPr>
            <p:ph type="ctrTitle"/>
          </p:nvPr>
        </p:nvSpPr>
        <p:spPr/>
        <p:txBody>
          <a:bodyPr/>
          <a:lstStyle/>
          <a:p>
            <a:r>
              <a:rPr lang="en-US" dirty="0"/>
              <a:t>Unit 1: Infectious Diseases</a:t>
            </a:r>
          </a:p>
        </p:txBody>
      </p:sp>
      <p:sp>
        <p:nvSpPr>
          <p:cNvPr id="3" name="Subtitle 2">
            <a:extLst>
              <a:ext uri="{FF2B5EF4-FFF2-40B4-BE49-F238E27FC236}">
                <a16:creationId xmlns:a16="http://schemas.microsoft.com/office/drawing/2014/main" id="{E68EABD0-C277-4CF5-8880-B368169621DC}"/>
              </a:ext>
            </a:extLst>
          </p:cNvPr>
          <p:cNvSpPr>
            <a:spLocks noGrp="1"/>
          </p:cNvSpPr>
          <p:nvPr>
            <p:ph type="subTitle" idx="1"/>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0EEA175F-822B-E288-0B42-0CC465D83806}"/>
              </a:ext>
            </a:extLst>
          </p:cNvPr>
          <p:cNvSpPr>
            <a:spLocks noGrp="1"/>
          </p:cNvSpPr>
          <p:nvPr>
            <p:ph type="sldNum" sz="quarter" idx="12"/>
          </p:nvPr>
        </p:nvSpPr>
        <p:spPr/>
        <p:txBody>
          <a:bodyPr/>
          <a:lstStyle/>
          <a:p>
            <a:fld id="{C8F0A55E-6CC8-4884-80D5-372998A897A4}" type="slidenum">
              <a:rPr lang="en-US" smtClean="0"/>
              <a:t>3</a:t>
            </a:fld>
            <a:endParaRPr lang="en-US"/>
          </a:p>
        </p:txBody>
      </p:sp>
    </p:spTree>
    <p:extLst>
      <p:ext uri="{BB962C8B-B14F-4D97-AF65-F5344CB8AC3E}">
        <p14:creationId xmlns:p14="http://schemas.microsoft.com/office/powerpoint/2010/main" val="375459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E5CD-9A29-4AB4-ACF6-5F9061118EDC}"/>
              </a:ext>
            </a:extLst>
          </p:cNvPr>
          <p:cNvSpPr>
            <a:spLocks noGrp="1"/>
          </p:cNvSpPr>
          <p:nvPr>
            <p:ph type="title"/>
          </p:nvPr>
        </p:nvSpPr>
        <p:spPr/>
        <p:txBody>
          <a:bodyPr/>
          <a:lstStyle/>
          <a:p>
            <a:r>
              <a:rPr lang="en-US" dirty="0"/>
              <a:t>How is COVID Spread Through the Air? </a:t>
            </a:r>
          </a:p>
        </p:txBody>
      </p:sp>
      <p:pic>
        <p:nvPicPr>
          <p:cNvPr id="5" name="Content Placeholder 4" descr="An image of droplets transmitted during a sneeze."/>
          <p:cNvPicPr>
            <a:picLocks noGrp="1" noChangeAspect="1"/>
          </p:cNvPicPr>
          <p:nvPr>
            <p:ph sz="half" idx="1"/>
          </p:nvPr>
        </p:nvPicPr>
        <p:blipFill>
          <a:blip r:embed="rId3"/>
          <a:stretch>
            <a:fillRect/>
          </a:stretch>
        </p:blipFill>
        <p:spPr>
          <a:xfrm>
            <a:off x="715537" y="1953353"/>
            <a:ext cx="5181600" cy="3008939"/>
          </a:xfrm>
          <a:prstGeom prst="rect">
            <a:avLst/>
          </a:prstGeom>
        </p:spPr>
      </p:pic>
      <p:sp>
        <p:nvSpPr>
          <p:cNvPr id="4" name="Content Placeholder 3">
            <a:extLst>
              <a:ext uri="{FF2B5EF4-FFF2-40B4-BE49-F238E27FC236}">
                <a16:creationId xmlns:a16="http://schemas.microsoft.com/office/drawing/2014/main" id="{2166342B-931F-4059-89B6-12DA0B14E888}"/>
              </a:ext>
            </a:extLst>
          </p:cNvPr>
          <p:cNvSpPr>
            <a:spLocks noGrp="1"/>
          </p:cNvSpPr>
          <p:nvPr>
            <p:ph sz="half" idx="2"/>
          </p:nvPr>
        </p:nvSpPr>
        <p:spPr/>
        <p:txBody>
          <a:bodyPr/>
          <a:lstStyle/>
          <a:p>
            <a:r>
              <a:rPr lang="en-US" b="0" i="0" dirty="0">
                <a:effectLst/>
              </a:rPr>
              <a:t>Loud speech can emit thousands of droplets per second.</a:t>
            </a:r>
          </a:p>
          <a:p>
            <a:r>
              <a:rPr lang="en-US" b="0" i="0" dirty="0">
                <a:solidFill>
                  <a:srgbClr val="000000"/>
                </a:solidFill>
                <a:effectLst/>
              </a:rPr>
              <a:t>A cough produces approximately 3,000 droplets</a:t>
            </a:r>
            <a:r>
              <a:rPr lang="en-US" dirty="0">
                <a:solidFill>
                  <a:srgbClr val="000000"/>
                </a:solidFill>
              </a:rPr>
              <a:t>.</a:t>
            </a:r>
          </a:p>
          <a:p>
            <a:r>
              <a:rPr lang="en-US" b="0" i="0" dirty="0">
                <a:solidFill>
                  <a:srgbClr val="000000"/>
                </a:solidFill>
                <a:effectLst/>
              </a:rPr>
              <a:t>A sneeze produces approximately 40,000 droplets</a:t>
            </a:r>
            <a:endParaRPr lang="en-US" dirty="0"/>
          </a:p>
        </p:txBody>
      </p:sp>
      <p:sp>
        <p:nvSpPr>
          <p:cNvPr id="6" name="TextBox 5"/>
          <p:cNvSpPr txBox="1"/>
          <p:nvPr/>
        </p:nvSpPr>
        <p:spPr>
          <a:xfrm>
            <a:off x="713678" y="5441795"/>
            <a:ext cx="7321876" cy="369332"/>
          </a:xfrm>
          <a:prstGeom prst="rect">
            <a:avLst/>
          </a:prstGeom>
          <a:noFill/>
        </p:spPr>
        <p:txBody>
          <a:bodyPr wrap="none" rtlCol="0">
            <a:spAutoFit/>
          </a:bodyPr>
          <a:lstStyle/>
          <a:p>
            <a:r>
              <a:rPr lang="en-US" dirty="0"/>
              <a:t>Image Source: </a:t>
            </a:r>
            <a:r>
              <a:rPr lang="en-US" dirty="0">
                <a:hlinkClick r:id="rId4"/>
              </a:rPr>
              <a:t>https://time.com/5820118/coronavirus-questions-answered/</a:t>
            </a:r>
            <a:endParaRPr lang="en-US" dirty="0"/>
          </a:p>
        </p:txBody>
      </p:sp>
      <p:sp>
        <p:nvSpPr>
          <p:cNvPr id="3" name="Slide Number Placeholder 2">
            <a:extLst>
              <a:ext uri="{FF2B5EF4-FFF2-40B4-BE49-F238E27FC236}">
                <a16:creationId xmlns:a16="http://schemas.microsoft.com/office/drawing/2014/main" id="{6649AF37-5B91-F427-B006-4EBC613F913B}"/>
              </a:ext>
            </a:extLst>
          </p:cNvPr>
          <p:cNvSpPr>
            <a:spLocks noGrp="1"/>
          </p:cNvSpPr>
          <p:nvPr>
            <p:ph type="sldNum" sz="quarter" idx="12"/>
          </p:nvPr>
        </p:nvSpPr>
        <p:spPr/>
        <p:txBody>
          <a:bodyPr/>
          <a:lstStyle/>
          <a:p>
            <a:fld id="{C8F0A55E-6CC8-4884-80D5-372998A897A4}" type="slidenum">
              <a:rPr lang="en-US" smtClean="0"/>
              <a:t>30</a:t>
            </a:fld>
            <a:endParaRPr lang="en-US"/>
          </a:p>
        </p:txBody>
      </p:sp>
    </p:spTree>
    <p:extLst>
      <p:ext uri="{BB962C8B-B14F-4D97-AF65-F5344CB8AC3E}">
        <p14:creationId xmlns:p14="http://schemas.microsoft.com/office/powerpoint/2010/main" val="4211415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5AF3-C890-43FB-83DE-0585678EDE43}"/>
              </a:ext>
            </a:extLst>
          </p:cNvPr>
          <p:cNvSpPr>
            <a:spLocks noGrp="1"/>
          </p:cNvSpPr>
          <p:nvPr>
            <p:ph type="title"/>
          </p:nvPr>
        </p:nvSpPr>
        <p:spPr/>
        <p:txBody>
          <a:bodyPr/>
          <a:lstStyle/>
          <a:p>
            <a:r>
              <a:rPr lang="en-US" dirty="0"/>
              <a:t>Why does the SARS-CoV-2 virus spread in enclosed spaces?</a:t>
            </a:r>
          </a:p>
        </p:txBody>
      </p:sp>
      <p:pic>
        <p:nvPicPr>
          <p:cNvPr id="5" name="Content Placeholder 4" descr="A group of people standing in a room with droplets splattered on them&#10;&#10;"/>
          <p:cNvPicPr>
            <a:picLocks noGrp="1" noChangeAspect="1"/>
          </p:cNvPicPr>
          <p:nvPr>
            <p:ph sz="half" idx="1"/>
          </p:nvPr>
        </p:nvPicPr>
        <p:blipFill>
          <a:blip r:embed="rId3"/>
          <a:stretch>
            <a:fillRect/>
          </a:stretch>
        </p:blipFill>
        <p:spPr>
          <a:xfrm>
            <a:off x="838200" y="1864462"/>
            <a:ext cx="5181600" cy="4273663"/>
          </a:xfrm>
          <a:prstGeom prst="rect">
            <a:avLst/>
          </a:prstGeom>
        </p:spPr>
      </p:pic>
      <p:sp>
        <p:nvSpPr>
          <p:cNvPr id="4" name="Content Placeholder 3">
            <a:extLst>
              <a:ext uri="{FF2B5EF4-FFF2-40B4-BE49-F238E27FC236}">
                <a16:creationId xmlns:a16="http://schemas.microsoft.com/office/drawing/2014/main" id="{259D159C-1B84-4343-AA72-A2EEA5F18597}"/>
              </a:ext>
            </a:extLst>
          </p:cNvPr>
          <p:cNvSpPr>
            <a:spLocks noGrp="1"/>
          </p:cNvSpPr>
          <p:nvPr>
            <p:ph sz="half" idx="2"/>
          </p:nvPr>
        </p:nvSpPr>
        <p:spPr/>
        <p:txBody>
          <a:bodyPr/>
          <a:lstStyle/>
          <a:p>
            <a:r>
              <a:rPr lang="en-US" dirty="0"/>
              <a:t>Aerosols can float or drift around in the air.</a:t>
            </a:r>
          </a:p>
          <a:p>
            <a:r>
              <a:rPr lang="en-US" dirty="0"/>
              <a:t>The aerosols can remain suspended in the air.</a:t>
            </a:r>
          </a:p>
          <a:p>
            <a:r>
              <a:rPr lang="en-US" dirty="0"/>
              <a:t>The aerosols can travel more than six feet. </a:t>
            </a:r>
          </a:p>
          <a:p>
            <a:endParaRPr lang="en-US" dirty="0"/>
          </a:p>
        </p:txBody>
      </p:sp>
      <p:sp>
        <p:nvSpPr>
          <p:cNvPr id="6" name="TextBox 5"/>
          <p:cNvSpPr txBox="1"/>
          <p:nvPr/>
        </p:nvSpPr>
        <p:spPr>
          <a:xfrm>
            <a:off x="122664" y="6434254"/>
            <a:ext cx="12314994" cy="230832"/>
          </a:xfrm>
          <a:prstGeom prst="rect">
            <a:avLst/>
          </a:prstGeom>
          <a:noFill/>
        </p:spPr>
        <p:txBody>
          <a:bodyPr wrap="square" rtlCol="0">
            <a:spAutoFit/>
          </a:bodyPr>
          <a:lstStyle/>
          <a:p>
            <a:r>
              <a:rPr lang="en-US" sz="900" dirty="0"/>
              <a:t>Image Source: </a:t>
            </a:r>
            <a:r>
              <a:rPr lang="en-US" sz="900" dirty="0">
                <a:hlinkClick r:id="rId4"/>
              </a:rPr>
              <a:t>https://www.weforum.org/agenda/2020/04/coronavirus-microdroplets-talking-breathing-spread-covid-19/</a:t>
            </a:r>
            <a:endParaRPr lang="en-US" sz="900" dirty="0"/>
          </a:p>
        </p:txBody>
      </p:sp>
      <p:sp>
        <p:nvSpPr>
          <p:cNvPr id="3" name="Slide Number Placeholder 2">
            <a:extLst>
              <a:ext uri="{FF2B5EF4-FFF2-40B4-BE49-F238E27FC236}">
                <a16:creationId xmlns:a16="http://schemas.microsoft.com/office/drawing/2014/main" id="{94AC8AF9-BFE0-73AA-F7A2-C5DDDDFA2239}"/>
              </a:ext>
            </a:extLst>
          </p:cNvPr>
          <p:cNvSpPr>
            <a:spLocks noGrp="1"/>
          </p:cNvSpPr>
          <p:nvPr>
            <p:ph type="sldNum" sz="quarter" idx="12"/>
          </p:nvPr>
        </p:nvSpPr>
        <p:spPr/>
        <p:txBody>
          <a:bodyPr/>
          <a:lstStyle/>
          <a:p>
            <a:fld id="{C8F0A55E-6CC8-4884-80D5-372998A897A4}" type="slidenum">
              <a:rPr lang="en-US" smtClean="0"/>
              <a:t>31</a:t>
            </a:fld>
            <a:endParaRPr lang="en-US"/>
          </a:p>
        </p:txBody>
      </p:sp>
    </p:spTree>
    <p:extLst>
      <p:ext uri="{BB962C8B-B14F-4D97-AF65-F5344CB8AC3E}">
        <p14:creationId xmlns:p14="http://schemas.microsoft.com/office/powerpoint/2010/main" val="354152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72EF-EE67-4457-B74F-63A69BC68198}"/>
              </a:ext>
            </a:extLst>
          </p:cNvPr>
          <p:cNvSpPr>
            <a:spLocks noGrp="1"/>
          </p:cNvSpPr>
          <p:nvPr>
            <p:ph type="title"/>
          </p:nvPr>
        </p:nvSpPr>
        <p:spPr/>
        <p:txBody>
          <a:bodyPr/>
          <a:lstStyle/>
          <a:p>
            <a:r>
              <a:rPr lang="en-US" dirty="0"/>
              <a:t>What common activities put you at higher risk of COVID-19 infection?</a:t>
            </a:r>
          </a:p>
        </p:txBody>
      </p:sp>
      <p:pic>
        <p:nvPicPr>
          <p:cNvPr id="5" name="Content Placeholder 4" descr="A chart of risk levels&#10;&#10;"/>
          <p:cNvPicPr>
            <a:picLocks noGrp="1" noChangeAspect="1"/>
          </p:cNvPicPr>
          <p:nvPr>
            <p:ph sz="half" idx="1"/>
          </p:nvPr>
        </p:nvPicPr>
        <p:blipFill>
          <a:blip r:embed="rId2"/>
          <a:stretch>
            <a:fillRect/>
          </a:stretch>
        </p:blipFill>
        <p:spPr>
          <a:xfrm>
            <a:off x="657922" y="1825625"/>
            <a:ext cx="5296829" cy="4173731"/>
          </a:xfrm>
          <a:prstGeom prst="rect">
            <a:avLst/>
          </a:prstGeom>
        </p:spPr>
      </p:pic>
      <p:sp>
        <p:nvSpPr>
          <p:cNvPr id="4" name="Content Placeholder 3">
            <a:extLst>
              <a:ext uri="{FF2B5EF4-FFF2-40B4-BE49-F238E27FC236}">
                <a16:creationId xmlns:a16="http://schemas.microsoft.com/office/drawing/2014/main" id="{1638A509-B304-4973-A464-14D15EA0C6F0}"/>
              </a:ext>
            </a:extLst>
          </p:cNvPr>
          <p:cNvSpPr>
            <a:spLocks noGrp="1"/>
          </p:cNvSpPr>
          <p:nvPr>
            <p:ph sz="half" idx="2"/>
          </p:nvPr>
        </p:nvSpPr>
        <p:spPr/>
        <p:txBody>
          <a:bodyPr/>
          <a:lstStyle/>
          <a:p>
            <a:r>
              <a:rPr lang="en-US" dirty="0"/>
              <a:t>Working next to someone who is infected.</a:t>
            </a:r>
          </a:p>
          <a:p>
            <a:r>
              <a:rPr lang="en-US" dirty="0"/>
              <a:t>Living with someone who is infected.</a:t>
            </a:r>
          </a:p>
          <a:p>
            <a:r>
              <a:rPr lang="en-US" dirty="0"/>
              <a:t>Travelling in a car or van with someone who is infected.</a:t>
            </a:r>
          </a:p>
          <a:p>
            <a:r>
              <a:rPr lang="en-US" dirty="0"/>
              <a:t>Talking with an infected person within 6 feet and for longer than 15 minutes. </a:t>
            </a:r>
          </a:p>
          <a:p>
            <a:pPr marL="0" indent="0">
              <a:buNone/>
            </a:pPr>
            <a:endParaRPr lang="en-US" dirty="0"/>
          </a:p>
          <a:p>
            <a:pPr marL="0" indent="0">
              <a:buNone/>
            </a:pPr>
            <a:endParaRPr lang="en-US" dirty="0"/>
          </a:p>
        </p:txBody>
      </p:sp>
      <p:sp>
        <p:nvSpPr>
          <p:cNvPr id="6" name="TextBox 5"/>
          <p:cNvSpPr txBox="1"/>
          <p:nvPr/>
        </p:nvSpPr>
        <p:spPr>
          <a:xfrm flipH="1">
            <a:off x="0" y="5999356"/>
            <a:ext cx="10838984" cy="369332"/>
          </a:xfrm>
          <a:prstGeom prst="rect">
            <a:avLst/>
          </a:prstGeom>
          <a:noFill/>
        </p:spPr>
        <p:txBody>
          <a:bodyPr wrap="square" rtlCol="0">
            <a:spAutoFit/>
          </a:bodyPr>
          <a:lstStyle/>
          <a:p>
            <a:r>
              <a:rPr lang="en-US" sz="900" dirty="0"/>
              <a:t>Image Source: </a:t>
            </a:r>
            <a:r>
              <a:rPr lang="en-US" sz="900" dirty="0">
                <a:hlinkClick r:id="rId3"/>
              </a:rPr>
              <a:t>https://www.noozhawk.com/article/public_health_</a:t>
            </a:r>
          </a:p>
          <a:p>
            <a:r>
              <a:rPr lang="en-US" sz="900" dirty="0" err="1">
                <a:hlinkClick r:id="rId3"/>
              </a:rPr>
              <a:t>assess_risk</a:t>
            </a:r>
            <a:r>
              <a:rPr lang="en-US" sz="900" dirty="0">
                <a:hlinkClick r:id="rId3"/>
              </a:rPr>
              <a:t> </a:t>
            </a:r>
            <a:r>
              <a:rPr lang="en-US" sz="900" dirty="0" err="1">
                <a:hlinkClick r:id="rId3"/>
              </a:rPr>
              <a:t>avoiding_coronavirus_activities_santa_barbara</a:t>
            </a:r>
            <a:endParaRPr lang="en-US" sz="900" dirty="0"/>
          </a:p>
        </p:txBody>
      </p:sp>
      <p:sp>
        <p:nvSpPr>
          <p:cNvPr id="3" name="Slide Number Placeholder 2">
            <a:extLst>
              <a:ext uri="{FF2B5EF4-FFF2-40B4-BE49-F238E27FC236}">
                <a16:creationId xmlns:a16="http://schemas.microsoft.com/office/drawing/2014/main" id="{8762E570-03FB-98D7-C1E5-8BBD51A14B59}"/>
              </a:ext>
            </a:extLst>
          </p:cNvPr>
          <p:cNvSpPr>
            <a:spLocks noGrp="1"/>
          </p:cNvSpPr>
          <p:nvPr>
            <p:ph type="sldNum" sz="quarter" idx="12"/>
          </p:nvPr>
        </p:nvSpPr>
        <p:spPr/>
        <p:txBody>
          <a:bodyPr/>
          <a:lstStyle/>
          <a:p>
            <a:fld id="{C8F0A55E-6CC8-4884-80D5-372998A897A4}" type="slidenum">
              <a:rPr lang="en-US" smtClean="0"/>
              <a:t>32</a:t>
            </a:fld>
            <a:endParaRPr lang="en-US"/>
          </a:p>
        </p:txBody>
      </p:sp>
    </p:spTree>
    <p:extLst>
      <p:ext uri="{BB962C8B-B14F-4D97-AF65-F5344CB8AC3E}">
        <p14:creationId xmlns:p14="http://schemas.microsoft.com/office/powerpoint/2010/main" val="4120483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8B15-F0D5-478D-B14E-531847B0EF24}"/>
              </a:ext>
            </a:extLst>
          </p:cNvPr>
          <p:cNvSpPr>
            <a:spLocks noGrp="1"/>
          </p:cNvSpPr>
          <p:nvPr>
            <p:ph type="title"/>
          </p:nvPr>
        </p:nvSpPr>
        <p:spPr/>
        <p:txBody>
          <a:bodyPr/>
          <a:lstStyle/>
          <a:p>
            <a:r>
              <a:rPr lang="en-US" dirty="0"/>
              <a:t>Discussion: Enrique and Marisol</a:t>
            </a:r>
          </a:p>
        </p:txBody>
      </p:sp>
      <p:sp>
        <p:nvSpPr>
          <p:cNvPr id="3" name="Content Placeholder 2">
            <a:extLst>
              <a:ext uri="{FF2B5EF4-FFF2-40B4-BE49-F238E27FC236}">
                <a16:creationId xmlns:a16="http://schemas.microsoft.com/office/drawing/2014/main" id="{22625172-A05A-40B6-91B1-78A2A021627C}"/>
              </a:ext>
            </a:extLst>
          </p:cNvPr>
          <p:cNvSpPr>
            <a:spLocks noGrp="1"/>
          </p:cNvSpPr>
          <p:nvPr>
            <p:ph idx="1"/>
          </p:nvPr>
        </p:nvSpPr>
        <p:spPr/>
        <p:txBody>
          <a:bodyPr>
            <a:normAutofit/>
          </a:bodyPr>
          <a:lstStyle/>
          <a:p>
            <a:pPr marL="0" indent="0">
              <a:buNone/>
            </a:pPr>
            <a:r>
              <a:rPr lang="en-US" dirty="0"/>
              <a:t>Enrique and Marisol work at the Green Apple Orchard. </a:t>
            </a:r>
          </a:p>
          <a:p>
            <a:pPr marL="0" indent="0">
              <a:buNone/>
            </a:pPr>
            <a:r>
              <a:rPr lang="en-US" dirty="0"/>
              <a:t>Enrique believes that COVID-19 is the same as the flu. He says that he is safe because he eats a lot of garlic. He also says that he heard that people should spray their bodies with chlorine to protect themselves from it. He claims that washing your clothes every day will kill the virus. </a:t>
            </a:r>
          </a:p>
          <a:p>
            <a:pPr marL="0" indent="0">
              <a:buNone/>
            </a:pPr>
            <a:r>
              <a:rPr lang="en-US" dirty="0"/>
              <a:t>Marisol listens to Enrique. She asks him where he got his information. He says he got messages on his phone with the information. </a:t>
            </a:r>
          </a:p>
          <a:p>
            <a:pPr marL="0" indent="0">
              <a:buNone/>
            </a:pPr>
            <a:r>
              <a:rPr lang="en-US" dirty="0"/>
              <a:t>What should Marisol do? </a:t>
            </a:r>
            <a:br>
              <a:rPr lang="en-US" dirty="0"/>
            </a:br>
            <a:r>
              <a:rPr lang="en-US" dirty="0"/>
              <a:t>What should she say to Enrique? </a:t>
            </a:r>
          </a:p>
        </p:txBody>
      </p:sp>
      <p:sp>
        <p:nvSpPr>
          <p:cNvPr id="4" name="Slide Number Placeholder 3">
            <a:extLst>
              <a:ext uri="{FF2B5EF4-FFF2-40B4-BE49-F238E27FC236}">
                <a16:creationId xmlns:a16="http://schemas.microsoft.com/office/drawing/2014/main" id="{9ADADC69-BB9E-319D-F45B-0D8555F8C8B8}"/>
              </a:ext>
            </a:extLst>
          </p:cNvPr>
          <p:cNvSpPr>
            <a:spLocks noGrp="1"/>
          </p:cNvSpPr>
          <p:nvPr>
            <p:ph type="sldNum" sz="quarter" idx="12"/>
          </p:nvPr>
        </p:nvSpPr>
        <p:spPr/>
        <p:txBody>
          <a:bodyPr/>
          <a:lstStyle/>
          <a:p>
            <a:fld id="{C8F0A55E-6CC8-4884-80D5-372998A897A4}" type="slidenum">
              <a:rPr lang="en-US" smtClean="0"/>
              <a:t>33</a:t>
            </a:fld>
            <a:endParaRPr lang="en-US"/>
          </a:p>
        </p:txBody>
      </p:sp>
    </p:spTree>
    <p:extLst>
      <p:ext uri="{BB962C8B-B14F-4D97-AF65-F5344CB8AC3E}">
        <p14:creationId xmlns:p14="http://schemas.microsoft.com/office/powerpoint/2010/main" val="3251407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0FD1-7457-4168-BB07-E72505BE8FB9}"/>
              </a:ext>
            </a:extLst>
          </p:cNvPr>
          <p:cNvSpPr>
            <a:spLocks noGrp="1"/>
          </p:cNvSpPr>
          <p:nvPr>
            <p:ph type="title"/>
          </p:nvPr>
        </p:nvSpPr>
        <p:spPr/>
        <p:txBody>
          <a:bodyPr/>
          <a:lstStyle/>
          <a:p>
            <a:r>
              <a:rPr lang="en-US" dirty="0"/>
              <a:t>Discussion: Gabriel and Marisol’s Problem</a:t>
            </a:r>
          </a:p>
        </p:txBody>
      </p:sp>
      <p:sp>
        <p:nvSpPr>
          <p:cNvPr id="3" name="Content Placeholder 2">
            <a:extLst>
              <a:ext uri="{FF2B5EF4-FFF2-40B4-BE49-F238E27FC236}">
                <a16:creationId xmlns:a16="http://schemas.microsoft.com/office/drawing/2014/main" id="{E1054C8D-0005-4992-B250-4798BDB20474}"/>
              </a:ext>
            </a:extLst>
          </p:cNvPr>
          <p:cNvSpPr>
            <a:spLocks noGrp="1"/>
          </p:cNvSpPr>
          <p:nvPr>
            <p:ph idx="1"/>
          </p:nvPr>
        </p:nvSpPr>
        <p:spPr/>
        <p:txBody>
          <a:bodyPr>
            <a:normAutofit/>
          </a:bodyPr>
          <a:lstStyle/>
          <a:p>
            <a:pPr marL="0" indent="0">
              <a:buNone/>
            </a:pPr>
            <a:r>
              <a:rPr lang="en-US" dirty="0"/>
              <a:t>Gabriel and Marisol work at the Green Apple Orchard. They work next to each other. They sort apples on a conveyor belt. </a:t>
            </a:r>
          </a:p>
          <a:p>
            <a:pPr marL="0" indent="0">
              <a:buNone/>
            </a:pPr>
            <a:r>
              <a:rPr lang="en-US" dirty="0"/>
              <a:t>Marisol tells Gabriel that she is worried about COVID-19.</a:t>
            </a:r>
          </a:p>
          <a:p>
            <a:pPr marL="0" indent="0">
              <a:buNone/>
            </a:pPr>
            <a:r>
              <a:rPr lang="en-US" dirty="0"/>
              <a:t>Gabriel tells Marisol not to worry. He tells her that COVID-19 infection is transmitted through mosquito bites. He offers her some mosquito repellent. He also tells her that drinking alcohol will prevent COVID-19 infection.</a:t>
            </a:r>
          </a:p>
          <a:p>
            <a:pPr marL="0" indent="0">
              <a:buNone/>
            </a:pPr>
            <a:r>
              <a:rPr lang="en-US" dirty="0"/>
              <a:t>What should Marisol say to Gabriel? </a:t>
            </a:r>
          </a:p>
          <a:p>
            <a:pPr marL="0" indent="0">
              <a:buNone/>
            </a:pPr>
            <a:endParaRPr lang="en-US" dirty="0"/>
          </a:p>
        </p:txBody>
      </p:sp>
      <p:sp>
        <p:nvSpPr>
          <p:cNvPr id="4" name="Slide Number Placeholder 3">
            <a:extLst>
              <a:ext uri="{FF2B5EF4-FFF2-40B4-BE49-F238E27FC236}">
                <a16:creationId xmlns:a16="http://schemas.microsoft.com/office/drawing/2014/main" id="{2D9087DB-9B8E-EB40-1699-213E8F53D9A8}"/>
              </a:ext>
            </a:extLst>
          </p:cNvPr>
          <p:cNvSpPr>
            <a:spLocks noGrp="1"/>
          </p:cNvSpPr>
          <p:nvPr>
            <p:ph type="sldNum" sz="quarter" idx="12"/>
          </p:nvPr>
        </p:nvSpPr>
        <p:spPr/>
        <p:txBody>
          <a:bodyPr/>
          <a:lstStyle/>
          <a:p>
            <a:fld id="{C8F0A55E-6CC8-4884-80D5-372998A897A4}" type="slidenum">
              <a:rPr lang="en-US" smtClean="0"/>
              <a:t>34</a:t>
            </a:fld>
            <a:endParaRPr lang="en-US"/>
          </a:p>
        </p:txBody>
      </p:sp>
    </p:spTree>
    <p:extLst>
      <p:ext uri="{BB962C8B-B14F-4D97-AF65-F5344CB8AC3E}">
        <p14:creationId xmlns:p14="http://schemas.microsoft.com/office/powerpoint/2010/main" val="903113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6C41-271E-4A9A-A309-BB5D4C454325}"/>
              </a:ext>
            </a:extLst>
          </p:cNvPr>
          <p:cNvSpPr>
            <a:spLocks noGrp="1"/>
          </p:cNvSpPr>
          <p:nvPr>
            <p:ph type="title"/>
          </p:nvPr>
        </p:nvSpPr>
        <p:spPr/>
        <p:txBody>
          <a:bodyPr/>
          <a:lstStyle/>
          <a:p>
            <a:r>
              <a:rPr lang="en-US" dirty="0"/>
              <a:t>Question number 1</a:t>
            </a:r>
          </a:p>
        </p:txBody>
      </p:sp>
      <p:pic>
        <p:nvPicPr>
          <p:cNvPr id="5" name="Content Placeholder 4" descr="A image of a person with a body diagram&#10;&#10;"/>
          <p:cNvPicPr>
            <a:picLocks noGrp="1" noChangeAspect="1"/>
          </p:cNvPicPr>
          <p:nvPr>
            <p:ph sz="half" idx="1"/>
          </p:nvPr>
        </p:nvPicPr>
        <p:blipFill>
          <a:blip r:embed="rId2"/>
          <a:stretch>
            <a:fillRect/>
          </a:stretch>
        </p:blipFill>
        <p:spPr>
          <a:xfrm>
            <a:off x="1405890" y="1825625"/>
            <a:ext cx="3460650" cy="3749040"/>
          </a:xfrm>
          <a:prstGeom prst="rect">
            <a:avLst/>
          </a:prstGeom>
        </p:spPr>
      </p:pic>
      <p:sp>
        <p:nvSpPr>
          <p:cNvPr id="4" name="Content Placeholder 3">
            <a:extLst>
              <a:ext uri="{FF2B5EF4-FFF2-40B4-BE49-F238E27FC236}">
                <a16:creationId xmlns:a16="http://schemas.microsoft.com/office/drawing/2014/main" id="{30FE1459-31E1-4405-BD72-26A273093075}"/>
              </a:ext>
            </a:extLst>
          </p:cNvPr>
          <p:cNvSpPr>
            <a:spLocks noGrp="1"/>
          </p:cNvSpPr>
          <p:nvPr>
            <p:ph sz="half" idx="2"/>
          </p:nvPr>
        </p:nvSpPr>
        <p:spPr/>
        <p:txBody>
          <a:bodyPr/>
          <a:lstStyle/>
          <a:p>
            <a:pPr marL="0" indent="0">
              <a:buNone/>
            </a:pPr>
            <a:r>
              <a:rPr lang="en-US" dirty="0"/>
              <a:t>COVID-19 first enters the body through the skin.</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p:txBody>
      </p:sp>
      <p:sp>
        <p:nvSpPr>
          <p:cNvPr id="6" name="TextBox 5"/>
          <p:cNvSpPr txBox="1"/>
          <p:nvPr/>
        </p:nvSpPr>
        <p:spPr>
          <a:xfrm>
            <a:off x="194310" y="5943600"/>
            <a:ext cx="4446270" cy="507831"/>
          </a:xfrm>
          <a:prstGeom prst="rect">
            <a:avLst/>
          </a:prstGeom>
          <a:noFill/>
        </p:spPr>
        <p:txBody>
          <a:bodyPr wrap="square" rtlCol="0">
            <a:spAutoFit/>
          </a:bodyPr>
          <a:lstStyle/>
          <a:p>
            <a:endParaRPr lang="en-US" dirty="0"/>
          </a:p>
          <a:p>
            <a:r>
              <a:rPr lang="en-US" sz="900" dirty="0"/>
              <a:t>Image Source: </a:t>
            </a:r>
            <a:r>
              <a:rPr lang="en-US" sz="900" dirty="0">
                <a:hlinkClick r:id="rId3"/>
              </a:rPr>
              <a:t>https://magazine.ucsf.edu/we-thought-it-was-just-respiratory-virus</a:t>
            </a:r>
            <a:endParaRPr lang="en-US" sz="900" dirty="0"/>
          </a:p>
        </p:txBody>
      </p:sp>
      <p:sp>
        <p:nvSpPr>
          <p:cNvPr id="3" name="Slide Number Placeholder 2">
            <a:extLst>
              <a:ext uri="{FF2B5EF4-FFF2-40B4-BE49-F238E27FC236}">
                <a16:creationId xmlns:a16="http://schemas.microsoft.com/office/drawing/2014/main" id="{E0E7A9F2-4AEC-ADDC-9384-6ED4C8246061}"/>
              </a:ext>
            </a:extLst>
          </p:cNvPr>
          <p:cNvSpPr>
            <a:spLocks noGrp="1"/>
          </p:cNvSpPr>
          <p:nvPr>
            <p:ph type="sldNum" sz="quarter" idx="12"/>
          </p:nvPr>
        </p:nvSpPr>
        <p:spPr/>
        <p:txBody>
          <a:bodyPr/>
          <a:lstStyle/>
          <a:p>
            <a:fld id="{C8F0A55E-6CC8-4884-80D5-372998A897A4}" type="slidenum">
              <a:rPr lang="en-US" smtClean="0"/>
              <a:t>35</a:t>
            </a:fld>
            <a:endParaRPr lang="en-US"/>
          </a:p>
        </p:txBody>
      </p:sp>
    </p:spTree>
    <p:extLst>
      <p:ext uri="{BB962C8B-B14F-4D97-AF65-F5344CB8AC3E}">
        <p14:creationId xmlns:p14="http://schemas.microsoft.com/office/powerpoint/2010/main" val="3378837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1D75-8626-4629-A2CC-A5E5785A7872}"/>
              </a:ext>
            </a:extLst>
          </p:cNvPr>
          <p:cNvSpPr>
            <a:spLocks noGrp="1"/>
          </p:cNvSpPr>
          <p:nvPr>
            <p:ph type="title"/>
          </p:nvPr>
        </p:nvSpPr>
        <p:spPr/>
        <p:txBody>
          <a:bodyPr/>
          <a:lstStyle/>
          <a:p>
            <a:r>
              <a:rPr lang="en-US" dirty="0"/>
              <a:t>Answer to question # 1 - </a:t>
            </a:r>
            <a:r>
              <a:rPr lang="en-US" dirty="0">
                <a:solidFill>
                  <a:srgbClr val="FF0000"/>
                </a:solidFill>
              </a:rPr>
              <a:t>False</a:t>
            </a:r>
            <a:endParaRPr lang="en-US" dirty="0"/>
          </a:p>
        </p:txBody>
      </p:sp>
      <p:sp>
        <p:nvSpPr>
          <p:cNvPr id="3" name="Content Placeholder 2">
            <a:extLst>
              <a:ext uri="{FF2B5EF4-FFF2-40B4-BE49-F238E27FC236}">
                <a16:creationId xmlns:a16="http://schemas.microsoft.com/office/drawing/2014/main" id="{DA5C8C78-740F-4094-BB59-41CE6866D2A8}"/>
              </a:ext>
            </a:extLst>
          </p:cNvPr>
          <p:cNvSpPr>
            <a:spLocks noGrp="1"/>
          </p:cNvSpPr>
          <p:nvPr>
            <p:ph idx="1"/>
          </p:nvPr>
        </p:nvSpPr>
        <p:spPr/>
        <p:txBody>
          <a:bodyPr/>
          <a:lstStyle/>
          <a:p>
            <a:pPr marL="0" indent="0">
              <a:buNone/>
            </a:pPr>
            <a:r>
              <a:rPr lang="en-US" dirty="0"/>
              <a:t>The SARS-CoV-2 virus first enters the body through the nose, mouth, or eyes. </a:t>
            </a:r>
          </a:p>
        </p:txBody>
      </p:sp>
      <p:pic>
        <p:nvPicPr>
          <p:cNvPr id="5" name="Picture 4" descr="A close-up of a nose with an illustration of how the virus enters the body. In the background, two people standing six feet apart.&#10;&#10;"/>
          <p:cNvPicPr>
            <a:picLocks noChangeAspect="1"/>
          </p:cNvPicPr>
          <p:nvPr/>
        </p:nvPicPr>
        <p:blipFill>
          <a:blip r:embed="rId3"/>
          <a:stretch>
            <a:fillRect/>
          </a:stretch>
        </p:blipFill>
        <p:spPr>
          <a:xfrm>
            <a:off x="1917895" y="2398835"/>
            <a:ext cx="4178105" cy="3934850"/>
          </a:xfrm>
          <a:prstGeom prst="rect">
            <a:avLst/>
          </a:prstGeom>
        </p:spPr>
      </p:pic>
      <p:sp>
        <p:nvSpPr>
          <p:cNvPr id="6" name="TextBox 5"/>
          <p:cNvSpPr txBox="1"/>
          <p:nvPr/>
        </p:nvSpPr>
        <p:spPr>
          <a:xfrm>
            <a:off x="6892290" y="4366260"/>
            <a:ext cx="2664512" cy="507831"/>
          </a:xfrm>
          <a:prstGeom prst="rect">
            <a:avLst/>
          </a:prstGeom>
          <a:noFill/>
        </p:spPr>
        <p:txBody>
          <a:bodyPr wrap="none" rtlCol="0">
            <a:spAutoFit/>
          </a:bodyPr>
          <a:lstStyle/>
          <a:p>
            <a:r>
              <a:rPr lang="en-US" sz="900" dirty="0"/>
              <a:t>Image Source: </a:t>
            </a:r>
            <a:r>
              <a:rPr lang="en-US" sz="900" dirty="0">
                <a:hlinkClick r:id="" action="ppaction://noaction"/>
              </a:rPr>
              <a:t>https://www.usatoday.com/in-depth/</a:t>
            </a:r>
          </a:p>
          <a:p>
            <a:r>
              <a:rPr lang="en-US" sz="900" dirty="0">
                <a:hlinkClick r:id="" action="ppaction://noaction"/>
              </a:rPr>
              <a:t>news/2020/03/13/what-coronavirus-does-body-</a:t>
            </a:r>
          </a:p>
          <a:p>
            <a:r>
              <a:rPr lang="en-US" sz="900" dirty="0">
                <a:hlinkClick r:id="" action="ppaction://noaction"/>
              </a:rPr>
              <a:t>covid-19-infection-process-symptoms/5009057002/</a:t>
            </a:r>
            <a:endParaRPr lang="en-US" sz="900" dirty="0"/>
          </a:p>
        </p:txBody>
      </p:sp>
      <p:sp>
        <p:nvSpPr>
          <p:cNvPr id="4" name="Slide Number Placeholder 3">
            <a:extLst>
              <a:ext uri="{FF2B5EF4-FFF2-40B4-BE49-F238E27FC236}">
                <a16:creationId xmlns:a16="http://schemas.microsoft.com/office/drawing/2014/main" id="{6766BD88-958B-2951-90FA-4523F8E7F935}"/>
              </a:ext>
            </a:extLst>
          </p:cNvPr>
          <p:cNvSpPr>
            <a:spLocks noGrp="1"/>
          </p:cNvSpPr>
          <p:nvPr>
            <p:ph type="sldNum" sz="quarter" idx="12"/>
          </p:nvPr>
        </p:nvSpPr>
        <p:spPr/>
        <p:txBody>
          <a:bodyPr/>
          <a:lstStyle/>
          <a:p>
            <a:fld id="{C8F0A55E-6CC8-4884-80D5-372998A897A4}" type="slidenum">
              <a:rPr lang="en-US" smtClean="0"/>
              <a:t>36</a:t>
            </a:fld>
            <a:endParaRPr lang="en-US"/>
          </a:p>
        </p:txBody>
      </p:sp>
    </p:spTree>
    <p:extLst>
      <p:ext uri="{BB962C8B-B14F-4D97-AF65-F5344CB8AC3E}">
        <p14:creationId xmlns:p14="http://schemas.microsoft.com/office/powerpoint/2010/main" val="1945739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BC80-F262-4E18-9F12-8FA82FB5009B}"/>
              </a:ext>
            </a:extLst>
          </p:cNvPr>
          <p:cNvSpPr>
            <a:spLocks noGrp="1"/>
          </p:cNvSpPr>
          <p:nvPr>
            <p:ph type="title"/>
          </p:nvPr>
        </p:nvSpPr>
        <p:spPr/>
        <p:txBody>
          <a:bodyPr/>
          <a:lstStyle/>
          <a:p>
            <a:r>
              <a:rPr lang="en-US" dirty="0"/>
              <a:t>Question number 2</a:t>
            </a:r>
          </a:p>
        </p:txBody>
      </p:sp>
      <p:pic>
        <p:nvPicPr>
          <p:cNvPr id="5" name="Content Placeholder 4" descr="People sitting at a table in a restaurant&#10;&#10;"/>
          <p:cNvPicPr>
            <a:picLocks noGrp="1" noChangeAspect="1"/>
          </p:cNvPicPr>
          <p:nvPr>
            <p:ph sz="half" idx="1"/>
          </p:nvPr>
        </p:nvPicPr>
        <p:blipFill>
          <a:blip r:embed="rId2"/>
          <a:stretch>
            <a:fillRect/>
          </a:stretch>
        </p:blipFill>
        <p:spPr>
          <a:xfrm>
            <a:off x="604024" y="1967198"/>
            <a:ext cx="5181600" cy="2716314"/>
          </a:xfrm>
          <a:prstGeom prst="rect">
            <a:avLst/>
          </a:prstGeom>
        </p:spPr>
      </p:pic>
      <p:sp>
        <p:nvSpPr>
          <p:cNvPr id="4" name="Content Placeholder 3">
            <a:extLst>
              <a:ext uri="{FF2B5EF4-FFF2-40B4-BE49-F238E27FC236}">
                <a16:creationId xmlns:a16="http://schemas.microsoft.com/office/drawing/2014/main" id="{4410C9B9-A3A3-4690-8649-36C37E92F538}"/>
              </a:ext>
            </a:extLst>
          </p:cNvPr>
          <p:cNvSpPr>
            <a:spLocks noGrp="1"/>
          </p:cNvSpPr>
          <p:nvPr>
            <p:ph sz="half" idx="2"/>
          </p:nvPr>
        </p:nvSpPr>
        <p:spPr/>
        <p:txBody>
          <a:bodyPr/>
          <a:lstStyle/>
          <a:p>
            <a:pPr marL="0" indent="0">
              <a:buNone/>
            </a:pPr>
            <a:r>
              <a:rPr lang="en-US" dirty="0"/>
              <a:t>The SARS-CoV-2 virus is easily transmitted in closed and poorly ventilated spaces.</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 </a:t>
            </a:r>
          </a:p>
        </p:txBody>
      </p:sp>
      <p:sp>
        <p:nvSpPr>
          <p:cNvPr id="6" name="TextBox 5"/>
          <p:cNvSpPr txBox="1"/>
          <p:nvPr/>
        </p:nvSpPr>
        <p:spPr>
          <a:xfrm>
            <a:off x="535259" y="4939990"/>
            <a:ext cx="5051502" cy="369332"/>
          </a:xfrm>
          <a:prstGeom prst="rect">
            <a:avLst/>
          </a:prstGeom>
          <a:noFill/>
        </p:spPr>
        <p:txBody>
          <a:bodyPr wrap="square" rtlCol="0">
            <a:spAutoFit/>
          </a:bodyPr>
          <a:lstStyle/>
          <a:p>
            <a:r>
              <a:rPr lang="en-US" sz="900" dirty="0"/>
              <a:t>Image Source: </a:t>
            </a:r>
            <a:r>
              <a:rPr lang="en-US" sz="900" dirty="0">
                <a:hlinkClick r:id="rId3"/>
              </a:rPr>
              <a:t>https://www.cam.ac.uk/research/news/free-online-tool-calculates-risk-of-covid-19-transmission-in-poorly-ventilated-spaces</a:t>
            </a:r>
            <a:endParaRPr lang="en-US" sz="900" dirty="0"/>
          </a:p>
        </p:txBody>
      </p:sp>
      <p:sp>
        <p:nvSpPr>
          <p:cNvPr id="3" name="Slide Number Placeholder 2">
            <a:extLst>
              <a:ext uri="{FF2B5EF4-FFF2-40B4-BE49-F238E27FC236}">
                <a16:creationId xmlns:a16="http://schemas.microsoft.com/office/drawing/2014/main" id="{28858F66-29F3-8BBC-A060-993DB3C15F61}"/>
              </a:ext>
            </a:extLst>
          </p:cNvPr>
          <p:cNvSpPr>
            <a:spLocks noGrp="1"/>
          </p:cNvSpPr>
          <p:nvPr>
            <p:ph type="sldNum" sz="quarter" idx="12"/>
          </p:nvPr>
        </p:nvSpPr>
        <p:spPr/>
        <p:txBody>
          <a:bodyPr/>
          <a:lstStyle/>
          <a:p>
            <a:fld id="{C8F0A55E-6CC8-4884-80D5-372998A897A4}" type="slidenum">
              <a:rPr lang="en-US" smtClean="0"/>
              <a:t>37</a:t>
            </a:fld>
            <a:endParaRPr lang="en-US"/>
          </a:p>
        </p:txBody>
      </p:sp>
    </p:spTree>
    <p:extLst>
      <p:ext uri="{BB962C8B-B14F-4D97-AF65-F5344CB8AC3E}">
        <p14:creationId xmlns:p14="http://schemas.microsoft.com/office/powerpoint/2010/main" val="1967745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A5DA-E419-4509-ACE4-5746196D0E6A}"/>
              </a:ext>
            </a:extLst>
          </p:cNvPr>
          <p:cNvSpPr>
            <a:spLocks noGrp="1"/>
          </p:cNvSpPr>
          <p:nvPr>
            <p:ph type="title"/>
          </p:nvPr>
        </p:nvSpPr>
        <p:spPr/>
        <p:txBody>
          <a:bodyPr/>
          <a:lstStyle/>
          <a:p>
            <a:r>
              <a:rPr lang="en-US" dirty="0"/>
              <a:t>Answer to question #2 - </a:t>
            </a:r>
            <a:r>
              <a:rPr lang="en-US" dirty="0">
                <a:solidFill>
                  <a:schemeClr val="accent1"/>
                </a:solidFill>
              </a:rPr>
              <a:t>True</a:t>
            </a:r>
            <a:endParaRPr lang="en-US" dirty="0"/>
          </a:p>
        </p:txBody>
      </p:sp>
      <p:sp>
        <p:nvSpPr>
          <p:cNvPr id="3" name="Content Placeholder 2">
            <a:extLst>
              <a:ext uri="{FF2B5EF4-FFF2-40B4-BE49-F238E27FC236}">
                <a16:creationId xmlns:a16="http://schemas.microsoft.com/office/drawing/2014/main" id="{8D33F2F5-FFC1-4FD7-9E6D-BACE3C8395B0}"/>
              </a:ext>
            </a:extLst>
          </p:cNvPr>
          <p:cNvSpPr>
            <a:spLocks noGrp="1"/>
          </p:cNvSpPr>
          <p:nvPr>
            <p:ph idx="1"/>
          </p:nvPr>
        </p:nvSpPr>
        <p:spPr/>
        <p:txBody>
          <a:bodyPr/>
          <a:lstStyle/>
          <a:p>
            <a:pPr marL="0" indent="0">
              <a:buNone/>
            </a:pPr>
            <a:r>
              <a:rPr lang="en-US" dirty="0"/>
              <a:t>True. The virus can remain suspended in the air in closed and poorly ventilated spaces. People can be infected when they breathe it in.</a:t>
            </a:r>
          </a:p>
        </p:txBody>
      </p:sp>
      <p:pic>
        <p:nvPicPr>
          <p:cNvPr id="4" name="Picture 3" descr="A person serving food in a restaurant&#10;&#10;"/>
          <p:cNvPicPr>
            <a:picLocks noChangeAspect="1"/>
          </p:cNvPicPr>
          <p:nvPr/>
        </p:nvPicPr>
        <p:blipFill>
          <a:blip r:embed="rId3"/>
          <a:stretch>
            <a:fillRect/>
          </a:stretch>
        </p:blipFill>
        <p:spPr>
          <a:xfrm>
            <a:off x="3601844" y="2928589"/>
            <a:ext cx="5241073" cy="2936952"/>
          </a:xfrm>
          <a:prstGeom prst="rect">
            <a:avLst/>
          </a:prstGeom>
        </p:spPr>
      </p:pic>
      <p:sp>
        <p:nvSpPr>
          <p:cNvPr id="5" name="TextBox 4"/>
          <p:cNvSpPr txBox="1"/>
          <p:nvPr/>
        </p:nvSpPr>
        <p:spPr>
          <a:xfrm flipH="1">
            <a:off x="592129" y="6176963"/>
            <a:ext cx="9856564" cy="369332"/>
          </a:xfrm>
          <a:prstGeom prst="rect">
            <a:avLst/>
          </a:prstGeom>
          <a:noFill/>
        </p:spPr>
        <p:txBody>
          <a:bodyPr wrap="square" rtlCol="0">
            <a:spAutoFit/>
          </a:bodyPr>
          <a:lstStyle/>
          <a:p>
            <a:endParaRPr lang="en-US" sz="900" dirty="0"/>
          </a:p>
          <a:p>
            <a:r>
              <a:rPr lang="en-US" sz="900" dirty="0"/>
              <a:t>Image Source: </a:t>
            </a:r>
            <a:r>
              <a:rPr lang="en-US" sz="900" dirty="0">
                <a:hlinkClick r:id="rId4"/>
              </a:rPr>
              <a:t>https://www.usatoday.com/story/money/2020/02/18/coronavirus-restaurants-suffer-wary-customers-stay-away/4753280002/</a:t>
            </a:r>
            <a:endParaRPr lang="en-US" sz="900" dirty="0"/>
          </a:p>
        </p:txBody>
      </p:sp>
      <p:sp>
        <p:nvSpPr>
          <p:cNvPr id="6" name="Slide Number Placeholder 5">
            <a:extLst>
              <a:ext uri="{FF2B5EF4-FFF2-40B4-BE49-F238E27FC236}">
                <a16:creationId xmlns:a16="http://schemas.microsoft.com/office/drawing/2014/main" id="{6CCADF5B-9C91-AE05-6E92-4473580A225C}"/>
              </a:ext>
            </a:extLst>
          </p:cNvPr>
          <p:cNvSpPr>
            <a:spLocks noGrp="1"/>
          </p:cNvSpPr>
          <p:nvPr>
            <p:ph type="sldNum" sz="quarter" idx="12"/>
          </p:nvPr>
        </p:nvSpPr>
        <p:spPr/>
        <p:txBody>
          <a:bodyPr/>
          <a:lstStyle/>
          <a:p>
            <a:fld id="{C8F0A55E-6CC8-4884-80D5-372998A897A4}" type="slidenum">
              <a:rPr lang="en-US" smtClean="0"/>
              <a:t>38</a:t>
            </a:fld>
            <a:endParaRPr lang="en-US"/>
          </a:p>
        </p:txBody>
      </p:sp>
    </p:spTree>
    <p:extLst>
      <p:ext uri="{BB962C8B-B14F-4D97-AF65-F5344CB8AC3E}">
        <p14:creationId xmlns:p14="http://schemas.microsoft.com/office/powerpoint/2010/main" val="4249103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DD6-185E-4E2B-B706-9A01D9FB5ABA}"/>
              </a:ext>
            </a:extLst>
          </p:cNvPr>
          <p:cNvSpPr>
            <a:spLocks noGrp="1"/>
          </p:cNvSpPr>
          <p:nvPr>
            <p:ph type="title"/>
          </p:nvPr>
        </p:nvSpPr>
        <p:spPr/>
        <p:txBody>
          <a:bodyPr/>
          <a:lstStyle/>
          <a:p>
            <a:r>
              <a:rPr lang="en-US" dirty="0"/>
              <a:t>Question number 3</a:t>
            </a:r>
          </a:p>
        </p:txBody>
      </p:sp>
      <p:pic>
        <p:nvPicPr>
          <p:cNvPr id="5" name="Content Placeholder 4" descr="Two people waving at each other from a safe distance.&#10;&#10;"/>
          <p:cNvPicPr>
            <a:picLocks noGrp="1" noChangeAspect="1"/>
          </p:cNvPicPr>
          <p:nvPr>
            <p:ph sz="half" idx="1"/>
          </p:nvPr>
        </p:nvPicPr>
        <p:blipFill>
          <a:blip r:embed="rId2"/>
          <a:stretch>
            <a:fillRect/>
          </a:stretch>
        </p:blipFill>
        <p:spPr>
          <a:xfrm>
            <a:off x="615176" y="1825625"/>
            <a:ext cx="5181600" cy="3456553"/>
          </a:xfrm>
          <a:prstGeom prst="rect">
            <a:avLst/>
          </a:prstGeom>
        </p:spPr>
      </p:pic>
      <p:sp>
        <p:nvSpPr>
          <p:cNvPr id="4" name="Content Placeholder 3">
            <a:extLst>
              <a:ext uri="{FF2B5EF4-FFF2-40B4-BE49-F238E27FC236}">
                <a16:creationId xmlns:a16="http://schemas.microsoft.com/office/drawing/2014/main" id="{7A6F4550-C8D2-407F-BB5C-EAF838A6A933}"/>
              </a:ext>
            </a:extLst>
          </p:cNvPr>
          <p:cNvSpPr>
            <a:spLocks noGrp="1"/>
          </p:cNvSpPr>
          <p:nvPr>
            <p:ph sz="half" idx="2"/>
          </p:nvPr>
        </p:nvSpPr>
        <p:spPr/>
        <p:txBody>
          <a:bodyPr/>
          <a:lstStyle/>
          <a:p>
            <a:pPr marL="0" indent="0">
              <a:buNone/>
            </a:pPr>
            <a:r>
              <a:rPr lang="en-US" dirty="0"/>
              <a:t>You should remain a minimum of 6 feet away from someone and limit the time you speak in-person with someone. </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p:txBody>
      </p:sp>
      <p:sp>
        <p:nvSpPr>
          <p:cNvPr id="6" name="TextBox 5"/>
          <p:cNvSpPr txBox="1"/>
          <p:nvPr/>
        </p:nvSpPr>
        <p:spPr>
          <a:xfrm>
            <a:off x="615176" y="5655733"/>
            <a:ext cx="4696305" cy="230832"/>
          </a:xfrm>
          <a:prstGeom prst="rect">
            <a:avLst/>
          </a:prstGeom>
          <a:noFill/>
        </p:spPr>
        <p:txBody>
          <a:bodyPr wrap="square" rtlCol="0">
            <a:spAutoFit/>
          </a:bodyPr>
          <a:lstStyle/>
          <a:p>
            <a:r>
              <a:rPr lang="en-US" sz="900" dirty="0"/>
              <a:t>Image Source: </a:t>
            </a:r>
            <a:r>
              <a:rPr lang="en-US" sz="900" dirty="0">
                <a:hlinkClick r:id="rId3"/>
              </a:rPr>
              <a:t>https://www.uchealth.org/today/what-is-social-distancing-you-can-go-outside/</a:t>
            </a:r>
            <a:endParaRPr lang="en-US" sz="900" dirty="0"/>
          </a:p>
        </p:txBody>
      </p:sp>
      <p:sp>
        <p:nvSpPr>
          <p:cNvPr id="3" name="Slide Number Placeholder 2">
            <a:extLst>
              <a:ext uri="{FF2B5EF4-FFF2-40B4-BE49-F238E27FC236}">
                <a16:creationId xmlns:a16="http://schemas.microsoft.com/office/drawing/2014/main" id="{FB2FCA16-1320-3C50-A43E-B663366A1326}"/>
              </a:ext>
            </a:extLst>
          </p:cNvPr>
          <p:cNvSpPr>
            <a:spLocks noGrp="1"/>
          </p:cNvSpPr>
          <p:nvPr>
            <p:ph type="sldNum" sz="quarter" idx="12"/>
          </p:nvPr>
        </p:nvSpPr>
        <p:spPr/>
        <p:txBody>
          <a:bodyPr/>
          <a:lstStyle/>
          <a:p>
            <a:fld id="{C8F0A55E-6CC8-4884-80D5-372998A897A4}" type="slidenum">
              <a:rPr lang="en-US" smtClean="0"/>
              <a:t>39</a:t>
            </a:fld>
            <a:endParaRPr lang="en-US"/>
          </a:p>
        </p:txBody>
      </p:sp>
    </p:spTree>
    <p:extLst>
      <p:ext uri="{BB962C8B-B14F-4D97-AF65-F5344CB8AC3E}">
        <p14:creationId xmlns:p14="http://schemas.microsoft.com/office/powerpoint/2010/main" val="3072346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0EFD-EFB1-4154-8058-6B2B0674EE8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BF0BBA1-E5F3-4203-AF2A-8DF4821BB70F}"/>
              </a:ext>
            </a:extLst>
          </p:cNvPr>
          <p:cNvSpPr>
            <a:spLocks noGrp="1"/>
          </p:cNvSpPr>
          <p:nvPr>
            <p:ph idx="1"/>
          </p:nvPr>
        </p:nvSpPr>
        <p:spPr/>
        <p:txBody>
          <a:bodyPr>
            <a:normAutofit/>
          </a:bodyPr>
          <a:lstStyle/>
          <a:p>
            <a:pPr marL="0" indent="0">
              <a:buNone/>
            </a:pPr>
            <a:r>
              <a:rPr lang="en-US" dirty="0"/>
              <a:t>Upon completion of this unit, you will:</a:t>
            </a:r>
          </a:p>
          <a:p>
            <a:pPr>
              <a:buFont typeface="Wingdings" panose="05000000000000000000" pitchFamily="2" charset="2"/>
              <a:buChar char="v"/>
            </a:pPr>
            <a:r>
              <a:rPr lang="en-US" dirty="0"/>
              <a:t> Understand more about how the flu is transmitted</a:t>
            </a:r>
          </a:p>
          <a:p>
            <a:pPr>
              <a:buFont typeface="Wingdings" panose="05000000000000000000" pitchFamily="2" charset="2"/>
              <a:buChar char="v"/>
            </a:pPr>
            <a:r>
              <a:rPr lang="en-US" dirty="0"/>
              <a:t>Understand more about how someone with the flu can spread    </a:t>
            </a:r>
          </a:p>
          <a:p>
            <a:pPr marL="0" indent="0">
              <a:buNone/>
            </a:pPr>
            <a:r>
              <a:rPr lang="en-US" dirty="0"/>
              <a:t>     it to others</a:t>
            </a:r>
          </a:p>
          <a:p>
            <a:pPr>
              <a:buFont typeface="Wingdings" panose="05000000000000000000" pitchFamily="2" charset="2"/>
              <a:buChar char="v"/>
            </a:pPr>
            <a:r>
              <a:rPr lang="en-US" dirty="0"/>
              <a:t> Understand how to protect yourself and others from infectious  </a:t>
            </a:r>
          </a:p>
          <a:p>
            <a:pPr marL="0" indent="0">
              <a:buNone/>
            </a:pPr>
            <a:r>
              <a:rPr lang="en-US" dirty="0"/>
              <a:t>     diseases</a:t>
            </a:r>
          </a:p>
          <a:p>
            <a:pPr marL="0" indent="0">
              <a:buNone/>
            </a:pPr>
            <a:endParaRPr lang="en-US" dirty="0"/>
          </a:p>
        </p:txBody>
      </p:sp>
      <p:sp>
        <p:nvSpPr>
          <p:cNvPr id="4" name="Slide Number Placeholder 3">
            <a:extLst>
              <a:ext uri="{FF2B5EF4-FFF2-40B4-BE49-F238E27FC236}">
                <a16:creationId xmlns:a16="http://schemas.microsoft.com/office/drawing/2014/main" id="{FFC4D7DE-3054-A5AE-C727-E9FF0352C7E5}"/>
              </a:ext>
            </a:extLst>
          </p:cNvPr>
          <p:cNvSpPr>
            <a:spLocks noGrp="1"/>
          </p:cNvSpPr>
          <p:nvPr>
            <p:ph type="sldNum" sz="quarter" idx="12"/>
          </p:nvPr>
        </p:nvSpPr>
        <p:spPr/>
        <p:txBody>
          <a:bodyPr/>
          <a:lstStyle/>
          <a:p>
            <a:fld id="{C8F0A55E-6CC8-4884-80D5-372998A897A4}" type="slidenum">
              <a:rPr lang="en-US" smtClean="0"/>
              <a:t>4</a:t>
            </a:fld>
            <a:endParaRPr lang="en-US"/>
          </a:p>
        </p:txBody>
      </p:sp>
    </p:spTree>
    <p:extLst>
      <p:ext uri="{BB962C8B-B14F-4D97-AF65-F5344CB8AC3E}">
        <p14:creationId xmlns:p14="http://schemas.microsoft.com/office/powerpoint/2010/main" val="202598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4516-8D63-4E30-979C-ADBA24C7EDF5}"/>
              </a:ext>
            </a:extLst>
          </p:cNvPr>
          <p:cNvSpPr>
            <a:spLocks noGrp="1"/>
          </p:cNvSpPr>
          <p:nvPr>
            <p:ph type="title"/>
          </p:nvPr>
        </p:nvSpPr>
        <p:spPr/>
        <p:txBody>
          <a:bodyPr/>
          <a:lstStyle/>
          <a:p>
            <a:r>
              <a:rPr lang="en-US" dirty="0"/>
              <a:t>Answer to question #3 - </a:t>
            </a:r>
            <a:r>
              <a:rPr lang="en-US" dirty="0">
                <a:solidFill>
                  <a:schemeClr val="accent1"/>
                </a:solidFill>
              </a:rPr>
              <a:t>True</a:t>
            </a:r>
            <a:endParaRPr lang="en-US" dirty="0"/>
          </a:p>
        </p:txBody>
      </p:sp>
      <p:sp>
        <p:nvSpPr>
          <p:cNvPr id="3" name="Content Placeholder 2">
            <a:extLst>
              <a:ext uri="{FF2B5EF4-FFF2-40B4-BE49-F238E27FC236}">
                <a16:creationId xmlns:a16="http://schemas.microsoft.com/office/drawing/2014/main" id="{28043B5F-5AC4-461E-9F3B-CD742183B334}"/>
              </a:ext>
            </a:extLst>
          </p:cNvPr>
          <p:cNvSpPr>
            <a:spLocks noGrp="1"/>
          </p:cNvSpPr>
          <p:nvPr>
            <p:ph idx="1"/>
          </p:nvPr>
        </p:nvSpPr>
        <p:spPr/>
        <p:txBody>
          <a:bodyPr/>
          <a:lstStyle/>
          <a:p>
            <a:pPr marL="0" indent="0">
              <a:buNone/>
            </a:pPr>
            <a:r>
              <a:rPr lang="en-US" dirty="0"/>
              <a:t>True. Having person to person contact less than six feet apart and for longer than 15 minutes increases your risk of infection.</a:t>
            </a:r>
          </a:p>
        </p:txBody>
      </p:sp>
      <p:pic>
        <p:nvPicPr>
          <p:cNvPr id="4" name="Picture 3" descr="A close-up of a sign, displaying two people standing six feet apart. A second image of a clock.&#10;&#10;"/>
          <p:cNvPicPr>
            <a:picLocks noChangeAspect="1"/>
          </p:cNvPicPr>
          <p:nvPr/>
        </p:nvPicPr>
        <p:blipFill>
          <a:blip r:embed="rId3"/>
          <a:stretch>
            <a:fillRect/>
          </a:stretch>
        </p:blipFill>
        <p:spPr>
          <a:xfrm>
            <a:off x="1902677" y="3167991"/>
            <a:ext cx="7962900" cy="1971675"/>
          </a:xfrm>
          <a:prstGeom prst="rect">
            <a:avLst/>
          </a:prstGeom>
        </p:spPr>
      </p:pic>
      <p:sp>
        <p:nvSpPr>
          <p:cNvPr id="5" name="TextBox 4"/>
          <p:cNvSpPr txBox="1"/>
          <p:nvPr/>
        </p:nvSpPr>
        <p:spPr>
          <a:xfrm>
            <a:off x="722352" y="5453651"/>
            <a:ext cx="5157181" cy="230832"/>
          </a:xfrm>
          <a:prstGeom prst="rect">
            <a:avLst/>
          </a:prstGeom>
          <a:noFill/>
        </p:spPr>
        <p:txBody>
          <a:bodyPr wrap="none" rtlCol="0">
            <a:spAutoFit/>
          </a:bodyPr>
          <a:lstStyle/>
          <a:p>
            <a:r>
              <a:rPr lang="en-US" sz="900" dirty="0"/>
              <a:t>Image Source: </a:t>
            </a:r>
            <a:r>
              <a:rPr lang="en-US" sz="900" dirty="0">
                <a:hlinkClick r:id="rId4"/>
              </a:rPr>
              <a:t>https://www.northwestern.edu/coronavirus-covid-19-updates/health/contact-tracing.html</a:t>
            </a:r>
            <a:endParaRPr lang="en-US" sz="900" dirty="0"/>
          </a:p>
        </p:txBody>
      </p:sp>
      <p:sp>
        <p:nvSpPr>
          <p:cNvPr id="6" name="Slide Number Placeholder 5">
            <a:extLst>
              <a:ext uri="{FF2B5EF4-FFF2-40B4-BE49-F238E27FC236}">
                <a16:creationId xmlns:a16="http://schemas.microsoft.com/office/drawing/2014/main" id="{32A08A03-E589-E80C-6ED9-779643DA7415}"/>
              </a:ext>
            </a:extLst>
          </p:cNvPr>
          <p:cNvSpPr>
            <a:spLocks noGrp="1"/>
          </p:cNvSpPr>
          <p:nvPr>
            <p:ph type="sldNum" sz="quarter" idx="12"/>
          </p:nvPr>
        </p:nvSpPr>
        <p:spPr/>
        <p:txBody>
          <a:bodyPr/>
          <a:lstStyle/>
          <a:p>
            <a:fld id="{C8F0A55E-6CC8-4884-80D5-372998A897A4}" type="slidenum">
              <a:rPr lang="en-US" smtClean="0"/>
              <a:t>40</a:t>
            </a:fld>
            <a:endParaRPr lang="en-US"/>
          </a:p>
        </p:txBody>
      </p:sp>
    </p:spTree>
    <p:extLst>
      <p:ext uri="{BB962C8B-B14F-4D97-AF65-F5344CB8AC3E}">
        <p14:creationId xmlns:p14="http://schemas.microsoft.com/office/powerpoint/2010/main" val="1294825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50C6-846C-420B-9C04-1924DC612366}"/>
              </a:ext>
            </a:extLst>
          </p:cNvPr>
          <p:cNvSpPr>
            <a:spLocks noGrp="1"/>
          </p:cNvSpPr>
          <p:nvPr>
            <p:ph type="ctrTitle"/>
          </p:nvPr>
        </p:nvSpPr>
        <p:spPr/>
        <p:txBody>
          <a:bodyPr/>
          <a:lstStyle/>
          <a:p>
            <a:r>
              <a:rPr lang="en-US" dirty="0"/>
              <a:t>Unit 3: Protect Yourself and Others</a:t>
            </a:r>
          </a:p>
        </p:txBody>
      </p:sp>
      <p:sp>
        <p:nvSpPr>
          <p:cNvPr id="3" name="Subtitle 2">
            <a:extLst>
              <a:ext uri="{FF2B5EF4-FFF2-40B4-BE49-F238E27FC236}">
                <a16:creationId xmlns:a16="http://schemas.microsoft.com/office/drawing/2014/main" id="{9EE39F5D-ABB0-4BA9-A3EC-443BE3F9F035}"/>
              </a:ext>
            </a:extLst>
          </p:cNvPr>
          <p:cNvSpPr>
            <a:spLocks noGrp="1"/>
          </p:cNvSpPr>
          <p:nvPr>
            <p:ph type="subTitle" idx="1"/>
          </p:nvPr>
        </p:nvSpPr>
        <p:spPr/>
        <p:txBody>
          <a:bodyPr/>
          <a:lstStyle/>
          <a:p>
            <a:r>
              <a:rPr lang="en-US" dirty="0"/>
              <a:t>Prevention</a:t>
            </a:r>
          </a:p>
        </p:txBody>
      </p:sp>
      <p:sp>
        <p:nvSpPr>
          <p:cNvPr id="4" name="Slide Number Placeholder 3">
            <a:extLst>
              <a:ext uri="{FF2B5EF4-FFF2-40B4-BE49-F238E27FC236}">
                <a16:creationId xmlns:a16="http://schemas.microsoft.com/office/drawing/2014/main" id="{AB50DDA4-BB99-DDEA-2D33-FFE0D12AFA19}"/>
              </a:ext>
            </a:extLst>
          </p:cNvPr>
          <p:cNvSpPr>
            <a:spLocks noGrp="1"/>
          </p:cNvSpPr>
          <p:nvPr>
            <p:ph type="sldNum" sz="quarter" idx="12"/>
          </p:nvPr>
        </p:nvSpPr>
        <p:spPr/>
        <p:txBody>
          <a:bodyPr/>
          <a:lstStyle/>
          <a:p>
            <a:fld id="{C8F0A55E-6CC8-4884-80D5-372998A897A4}" type="slidenum">
              <a:rPr lang="en-US" smtClean="0"/>
              <a:t>41</a:t>
            </a:fld>
            <a:endParaRPr lang="en-US"/>
          </a:p>
        </p:txBody>
      </p:sp>
    </p:spTree>
    <p:extLst>
      <p:ext uri="{BB962C8B-B14F-4D97-AF65-F5344CB8AC3E}">
        <p14:creationId xmlns:p14="http://schemas.microsoft.com/office/powerpoint/2010/main" val="3056489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AECD-D78C-4CBD-9BEF-57C275CFA656}"/>
              </a:ext>
            </a:extLst>
          </p:cNvPr>
          <p:cNvSpPr>
            <a:spLocks noGrp="1"/>
          </p:cNvSpPr>
          <p:nvPr>
            <p:ph type="title"/>
          </p:nvPr>
        </p:nvSpPr>
        <p:spPr/>
        <p:txBody>
          <a:bodyPr/>
          <a:lstStyle/>
          <a:p>
            <a:pPr algn="ctr"/>
            <a:r>
              <a:rPr lang="en-US" dirty="0"/>
              <a:t>OSHA Disclaimer</a:t>
            </a:r>
          </a:p>
        </p:txBody>
      </p:sp>
      <p:sp>
        <p:nvSpPr>
          <p:cNvPr id="3" name="Content Placeholder 2">
            <a:extLst>
              <a:ext uri="{FF2B5EF4-FFF2-40B4-BE49-F238E27FC236}">
                <a16:creationId xmlns:a16="http://schemas.microsoft.com/office/drawing/2014/main" id="{F33F2CEA-34DE-46C2-A517-BA975DD1B119}"/>
              </a:ext>
            </a:extLst>
          </p:cNvPr>
          <p:cNvSpPr>
            <a:spLocks noGrp="1"/>
          </p:cNvSpPr>
          <p:nvPr>
            <p:ph idx="1"/>
          </p:nvPr>
        </p:nvSpPr>
        <p:spPr/>
        <p:txBody>
          <a:bodyPr>
            <a:normAutofit/>
          </a:bodyPr>
          <a:lstStyle/>
          <a:p>
            <a:pPr marL="0" indent="0">
              <a:buNone/>
            </a:pPr>
            <a:r>
              <a:rPr lang="en-US" sz="3600" b="0" i="0" u="none" strike="noStrike" dirty="0">
                <a:solidFill>
                  <a:srgbClr val="000000"/>
                </a:solidFill>
                <a:effectLst/>
              </a:rPr>
              <a:t>This material was produced under grant number </a:t>
            </a:r>
            <a:r>
              <a:rPr lang="en-US" sz="3600" b="1" dirty="0">
                <a:solidFill>
                  <a:srgbClr val="222222"/>
                </a:solidFill>
                <a:effectLst/>
                <a:ea typeface="Calibri" panose="020F0502020204030204" pitchFamily="34" charset="0"/>
              </a:rPr>
              <a:t>SH-36973-HA1 </a:t>
            </a:r>
            <a:r>
              <a:rPr lang="en-US" sz="3600" b="0" i="0" u="none" strike="noStrike" dirty="0">
                <a:solidFill>
                  <a:srgbClr val="000000"/>
                </a:solidFill>
                <a:effectLst/>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sz="3600" dirty="0"/>
          </a:p>
        </p:txBody>
      </p:sp>
      <p:sp>
        <p:nvSpPr>
          <p:cNvPr id="4" name="Slide Number Placeholder 3">
            <a:extLst>
              <a:ext uri="{FF2B5EF4-FFF2-40B4-BE49-F238E27FC236}">
                <a16:creationId xmlns:a16="http://schemas.microsoft.com/office/drawing/2014/main" id="{82EE8B17-4E47-0938-FFBE-BA1957763436}"/>
              </a:ext>
            </a:extLst>
          </p:cNvPr>
          <p:cNvSpPr>
            <a:spLocks noGrp="1"/>
          </p:cNvSpPr>
          <p:nvPr>
            <p:ph type="sldNum" sz="quarter" idx="12"/>
          </p:nvPr>
        </p:nvSpPr>
        <p:spPr/>
        <p:txBody>
          <a:bodyPr/>
          <a:lstStyle/>
          <a:p>
            <a:fld id="{C8F0A55E-6CC8-4884-80D5-372998A897A4}" type="slidenum">
              <a:rPr lang="en-US" smtClean="0"/>
              <a:t>42</a:t>
            </a:fld>
            <a:endParaRPr lang="en-US"/>
          </a:p>
        </p:txBody>
      </p:sp>
    </p:spTree>
    <p:extLst>
      <p:ext uri="{BB962C8B-B14F-4D97-AF65-F5344CB8AC3E}">
        <p14:creationId xmlns:p14="http://schemas.microsoft.com/office/powerpoint/2010/main" val="44408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732C-1211-4479-9B96-F7F214DDAFC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2E4A910B-D473-444A-9B15-4F522C1B1073}"/>
              </a:ext>
            </a:extLst>
          </p:cNvPr>
          <p:cNvSpPr>
            <a:spLocks noGrp="1"/>
          </p:cNvSpPr>
          <p:nvPr>
            <p:ph idx="1"/>
          </p:nvPr>
        </p:nvSpPr>
        <p:spPr/>
        <p:txBody>
          <a:bodyPr>
            <a:normAutofit/>
          </a:bodyPr>
          <a:lstStyle/>
          <a:p>
            <a:pPr marL="0" indent="0">
              <a:buNone/>
            </a:pPr>
            <a:r>
              <a:rPr lang="en-US" dirty="0"/>
              <a:t>Upon completion of this unit, you will improve your understanding of:</a:t>
            </a:r>
          </a:p>
          <a:p>
            <a:r>
              <a:rPr lang="en-US" dirty="0"/>
              <a:t>How our immune systems protect us from infection</a:t>
            </a:r>
          </a:p>
          <a:p>
            <a:r>
              <a:rPr lang="en-US" dirty="0"/>
              <a:t>How vaccines train our immune systems to protect us</a:t>
            </a:r>
          </a:p>
          <a:p>
            <a:r>
              <a:rPr lang="en-US" dirty="0"/>
              <a:t>Vaccines, including their safety</a:t>
            </a:r>
          </a:p>
          <a:p>
            <a:r>
              <a:rPr lang="en-US" dirty="0"/>
              <a:t>Masks and how they protect us from infection</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3016F6-3A3A-3A8E-F542-CF47CBE6F748}"/>
              </a:ext>
            </a:extLst>
          </p:cNvPr>
          <p:cNvSpPr>
            <a:spLocks noGrp="1"/>
          </p:cNvSpPr>
          <p:nvPr>
            <p:ph type="sldNum" sz="quarter" idx="12"/>
          </p:nvPr>
        </p:nvSpPr>
        <p:spPr/>
        <p:txBody>
          <a:bodyPr/>
          <a:lstStyle/>
          <a:p>
            <a:fld id="{C8F0A55E-6CC8-4884-80D5-372998A897A4}" type="slidenum">
              <a:rPr lang="en-US" smtClean="0"/>
              <a:t>43</a:t>
            </a:fld>
            <a:endParaRPr lang="en-US"/>
          </a:p>
        </p:txBody>
      </p:sp>
    </p:spTree>
    <p:extLst>
      <p:ext uri="{BB962C8B-B14F-4D97-AF65-F5344CB8AC3E}">
        <p14:creationId xmlns:p14="http://schemas.microsoft.com/office/powerpoint/2010/main" val="2616098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732C-1211-4479-9B96-F7F214DDAFCB}"/>
              </a:ext>
            </a:extLst>
          </p:cNvPr>
          <p:cNvSpPr>
            <a:spLocks noGrp="1"/>
          </p:cNvSpPr>
          <p:nvPr>
            <p:ph type="title"/>
          </p:nvPr>
        </p:nvSpPr>
        <p:spPr/>
        <p:txBody>
          <a:bodyPr/>
          <a:lstStyle/>
          <a:p>
            <a:r>
              <a:rPr lang="en-US" dirty="0"/>
              <a:t>Learning Objectives (continued)</a:t>
            </a:r>
          </a:p>
        </p:txBody>
      </p:sp>
      <p:sp>
        <p:nvSpPr>
          <p:cNvPr id="3" name="Content Placeholder 2">
            <a:extLst>
              <a:ext uri="{FF2B5EF4-FFF2-40B4-BE49-F238E27FC236}">
                <a16:creationId xmlns:a16="http://schemas.microsoft.com/office/drawing/2014/main" id="{2E4A910B-D473-444A-9B15-4F522C1B1073}"/>
              </a:ext>
            </a:extLst>
          </p:cNvPr>
          <p:cNvSpPr>
            <a:spLocks noGrp="1"/>
          </p:cNvSpPr>
          <p:nvPr>
            <p:ph idx="1"/>
          </p:nvPr>
        </p:nvSpPr>
        <p:spPr/>
        <p:txBody>
          <a:bodyPr>
            <a:normAutofit/>
          </a:bodyPr>
          <a:lstStyle/>
          <a:p>
            <a:pPr marL="0" indent="0">
              <a:buNone/>
            </a:pPr>
            <a:r>
              <a:rPr lang="en-US" dirty="0"/>
              <a:t>Upon completion of this unit, you will improve your understanding of:</a:t>
            </a:r>
          </a:p>
          <a:p>
            <a:r>
              <a:rPr lang="en-US" dirty="0"/>
              <a:t>How our immune systems protect us from infection</a:t>
            </a:r>
          </a:p>
          <a:p>
            <a:r>
              <a:rPr lang="en-US" dirty="0"/>
              <a:t>How vaccines train our immune systems to protect us</a:t>
            </a:r>
          </a:p>
          <a:p>
            <a:r>
              <a:rPr lang="en-US" dirty="0"/>
              <a:t>Vaccines, including their safety</a:t>
            </a:r>
          </a:p>
          <a:p>
            <a:r>
              <a:rPr lang="en-US" dirty="0"/>
              <a:t>Masks and how they protect us from infection</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6A8301C-2BB1-BBA0-17B5-CFD198568783}"/>
              </a:ext>
            </a:extLst>
          </p:cNvPr>
          <p:cNvSpPr>
            <a:spLocks noGrp="1"/>
          </p:cNvSpPr>
          <p:nvPr>
            <p:ph type="sldNum" sz="quarter" idx="12"/>
          </p:nvPr>
        </p:nvSpPr>
        <p:spPr/>
        <p:txBody>
          <a:bodyPr/>
          <a:lstStyle/>
          <a:p>
            <a:fld id="{C8F0A55E-6CC8-4884-80D5-372998A897A4}" type="slidenum">
              <a:rPr lang="en-US" smtClean="0"/>
              <a:t>44</a:t>
            </a:fld>
            <a:endParaRPr lang="en-US"/>
          </a:p>
        </p:txBody>
      </p:sp>
    </p:spTree>
    <p:extLst>
      <p:ext uri="{BB962C8B-B14F-4D97-AF65-F5344CB8AC3E}">
        <p14:creationId xmlns:p14="http://schemas.microsoft.com/office/powerpoint/2010/main" val="1669216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B275-5B22-4533-A6FB-D727D8B99C54}"/>
              </a:ext>
            </a:extLst>
          </p:cNvPr>
          <p:cNvSpPr>
            <a:spLocks noGrp="1"/>
          </p:cNvSpPr>
          <p:nvPr>
            <p:ph type="title"/>
          </p:nvPr>
        </p:nvSpPr>
        <p:spPr/>
        <p:txBody>
          <a:bodyPr>
            <a:normAutofit fontScale="90000"/>
          </a:bodyPr>
          <a:lstStyle/>
          <a:p>
            <a:r>
              <a:rPr lang="en-US" dirty="0"/>
              <a:t>Let’s talk about your experiences with vaccines</a:t>
            </a:r>
            <a:br>
              <a:rPr lang="en-US" dirty="0"/>
            </a:br>
            <a:endParaRPr lang="en-US" dirty="0"/>
          </a:p>
        </p:txBody>
      </p:sp>
      <p:pic>
        <p:nvPicPr>
          <p:cNvPr id="5" name="Content Placeholder 4" descr="A cartoon of a bottle of vaccine&#10;&#10;"/>
          <p:cNvPicPr>
            <a:picLocks noGrp="1" noChangeAspect="1"/>
          </p:cNvPicPr>
          <p:nvPr>
            <p:ph sz="half" idx="1"/>
          </p:nvPr>
        </p:nvPicPr>
        <p:blipFill>
          <a:blip r:embed="rId2"/>
          <a:stretch>
            <a:fillRect/>
          </a:stretch>
        </p:blipFill>
        <p:spPr>
          <a:xfrm>
            <a:off x="567530" y="1282700"/>
            <a:ext cx="4351338" cy="4351338"/>
          </a:xfrm>
          <a:prstGeom prst="rect">
            <a:avLst/>
          </a:prstGeom>
        </p:spPr>
      </p:pic>
      <p:sp>
        <p:nvSpPr>
          <p:cNvPr id="4" name="Content Placeholder 3">
            <a:extLst>
              <a:ext uri="{FF2B5EF4-FFF2-40B4-BE49-F238E27FC236}">
                <a16:creationId xmlns:a16="http://schemas.microsoft.com/office/drawing/2014/main" id="{22DA1356-5898-4F2C-9BCE-E6BF8E279540}"/>
              </a:ext>
            </a:extLst>
          </p:cNvPr>
          <p:cNvSpPr>
            <a:spLocks noGrp="1"/>
          </p:cNvSpPr>
          <p:nvPr>
            <p:ph sz="half" idx="2"/>
          </p:nvPr>
        </p:nvSpPr>
        <p:spPr/>
        <p:txBody>
          <a:bodyPr>
            <a:normAutofit lnSpcReduction="10000"/>
          </a:bodyPr>
          <a:lstStyle/>
          <a:p>
            <a:r>
              <a:rPr lang="en-US" dirty="0"/>
              <a:t>Have you ever gotten a vaccine?</a:t>
            </a:r>
          </a:p>
          <a:p>
            <a:r>
              <a:rPr lang="en-US" dirty="0"/>
              <a:t>If so, what were you vaccinated against?</a:t>
            </a:r>
          </a:p>
          <a:p>
            <a:r>
              <a:rPr lang="en-US" dirty="0"/>
              <a:t>What happened when you got vaccinated? </a:t>
            </a:r>
          </a:p>
          <a:p>
            <a:r>
              <a:rPr lang="en-US" dirty="0"/>
              <a:t>How old were you?</a:t>
            </a:r>
          </a:p>
          <a:p>
            <a:r>
              <a:rPr lang="en-US" dirty="0"/>
              <a:t>Has anyone in your family been vaccinated? </a:t>
            </a:r>
          </a:p>
          <a:p>
            <a:r>
              <a:rPr lang="en-US" dirty="0"/>
              <a:t>Do you know what he or she was vaccinated against?</a:t>
            </a:r>
          </a:p>
          <a:p>
            <a:pPr marL="0" indent="0">
              <a:buNone/>
            </a:pPr>
            <a:endParaRPr lang="en-US" dirty="0"/>
          </a:p>
          <a:p>
            <a:endParaRPr lang="en-US" dirty="0"/>
          </a:p>
        </p:txBody>
      </p:sp>
      <p:sp>
        <p:nvSpPr>
          <p:cNvPr id="6" name="TextBox 5"/>
          <p:cNvSpPr txBox="1"/>
          <p:nvPr/>
        </p:nvSpPr>
        <p:spPr>
          <a:xfrm>
            <a:off x="1253331" y="6062134"/>
            <a:ext cx="8303049" cy="523220"/>
          </a:xfrm>
          <a:prstGeom prst="rect">
            <a:avLst/>
          </a:prstGeom>
          <a:noFill/>
        </p:spPr>
        <p:txBody>
          <a:bodyPr wrap="square" rtlCol="0">
            <a:spAutoFit/>
          </a:bodyPr>
          <a:lstStyle/>
          <a:p>
            <a:r>
              <a:rPr lang="en-US" sz="1400" dirty="0"/>
              <a:t>Image Source: </a:t>
            </a:r>
            <a:r>
              <a:rPr lang="en-US" sz="1400" dirty="0">
                <a:hlinkClick r:id="rId3"/>
              </a:rPr>
              <a:t>https://www.freepik.com/free-vector/cartoon-vaccination-campaign-illustration_13859994.htm</a:t>
            </a:r>
            <a:endParaRPr lang="en-US" sz="1400" dirty="0"/>
          </a:p>
          <a:p>
            <a:endParaRPr lang="en-US" sz="1400" dirty="0"/>
          </a:p>
        </p:txBody>
      </p:sp>
      <p:sp>
        <p:nvSpPr>
          <p:cNvPr id="3" name="Slide Number Placeholder 2">
            <a:extLst>
              <a:ext uri="{FF2B5EF4-FFF2-40B4-BE49-F238E27FC236}">
                <a16:creationId xmlns:a16="http://schemas.microsoft.com/office/drawing/2014/main" id="{66C70454-AF29-6122-AAC8-42D9C360FDFE}"/>
              </a:ext>
            </a:extLst>
          </p:cNvPr>
          <p:cNvSpPr>
            <a:spLocks noGrp="1"/>
          </p:cNvSpPr>
          <p:nvPr>
            <p:ph type="sldNum" sz="quarter" idx="12"/>
          </p:nvPr>
        </p:nvSpPr>
        <p:spPr/>
        <p:txBody>
          <a:bodyPr/>
          <a:lstStyle/>
          <a:p>
            <a:fld id="{C8F0A55E-6CC8-4884-80D5-372998A897A4}" type="slidenum">
              <a:rPr lang="en-US" smtClean="0"/>
              <a:t>45</a:t>
            </a:fld>
            <a:endParaRPr lang="en-US"/>
          </a:p>
        </p:txBody>
      </p:sp>
    </p:spTree>
    <p:extLst>
      <p:ext uri="{BB962C8B-B14F-4D97-AF65-F5344CB8AC3E}">
        <p14:creationId xmlns:p14="http://schemas.microsoft.com/office/powerpoint/2010/main" val="1102858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4C27-3442-4094-8068-01C20F90D18B}"/>
              </a:ext>
            </a:extLst>
          </p:cNvPr>
          <p:cNvSpPr>
            <a:spLocks noGrp="1"/>
          </p:cNvSpPr>
          <p:nvPr>
            <p:ph type="title"/>
          </p:nvPr>
        </p:nvSpPr>
        <p:spPr/>
        <p:txBody>
          <a:bodyPr>
            <a:normAutofit fontScale="90000"/>
          </a:bodyPr>
          <a:lstStyle/>
          <a:p>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How does our immune system </a:t>
            </a:r>
            <a:r>
              <a:rPr lang="en-US" dirty="0">
                <a:latin typeface="Calibri" panose="020F0502020204030204" pitchFamily="34" charset="0"/>
                <a:ea typeface="Calibri" panose="020F0502020204030204" pitchFamily="34" charset="0"/>
                <a:cs typeface="Times New Roman" panose="02020603050405020304" pitchFamily="18" charset="0"/>
              </a:rPr>
              <a:t>defend</a:t>
            </a:r>
            <a:r>
              <a:rPr lang="en-US" dirty="0">
                <a:effectLst/>
                <a:latin typeface="Calibri" panose="020F0502020204030204" pitchFamily="34" charset="0"/>
                <a:ea typeface="Calibri" panose="020F0502020204030204" pitchFamily="34" charset="0"/>
                <a:cs typeface="Times New Roman" panose="02020603050405020304" pitchFamily="18" charset="0"/>
              </a:rPr>
              <a:t> us?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A blue x-ray of a person reaching out to block green germs.&#10;&#10;"/>
          <p:cNvPicPr>
            <a:picLocks noGrp="1" noChangeAspect="1"/>
          </p:cNvPicPr>
          <p:nvPr>
            <p:ph sz="half" idx="1"/>
          </p:nvPr>
        </p:nvPicPr>
        <p:blipFill>
          <a:blip r:embed="rId3"/>
          <a:stretch>
            <a:fillRect/>
          </a:stretch>
        </p:blipFill>
        <p:spPr>
          <a:xfrm>
            <a:off x="838200" y="2377105"/>
            <a:ext cx="5061861" cy="2834640"/>
          </a:xfrm>
          <a:prstGeom prst="rect">
            <a:avLst/>
          </a:prstGeom>
        </p:spPr>
      </p:pic>
      <p:sp>
        <p:nvSpPr>
          <p:cNvPr id="4" name="Content Placeholder 3">
            <a:extLst>
              <a:ext uri="{FF2B5EF4-FFF2-40B4-BE49-F238E27FC236}">
                <a16:creationId xmlns:a16="http://schemas.microsoft.com/office/drawing/2014/main" id="{DC972EC9-E6C3-46A2-9AA2-B39EF14D15BD}"/>
              </a:ext>
            </a:extLst>
          </p:cNvPr>
          <p:cNvSpPr>
            <a:spLocks noGrp="1"/>
          </p:cNvSpPr>
          <p:nvPr>
            <p:ph sz="half" idx="2"/>
          </p:nvPr>
        </p:nvSpPr>
        <p:spPr/>
        <p:txBody>
          <a:bodyPr/>
          <a:lstStyle/>
          <a:p>
            <a:r>
              <a:rPr lang="en-US" dirty="0"/>
              <a:t>Germs are everywhere.</a:t>
            </a:r>
          </a:p>
          <a:p>
            <a:r>
              <a:rPr lang="en-US" dirty="0"/>
              <a:t>Our body has a defense system.</a:t>
            </a:r>
          </a:p>
          <a:p>
            <a:r>
              <a:rPr lang="en-US" dirty="0"/>
              <a:t>The immune system defends our body against pathogens.</a:t>
            </a:r>
          </a:p>
          <a:p>
            <a:r>
              <a:rPr lang="en-US" dirty="0"/>
              <a:t>When a pathogen infects our bodies, the immune system attacks the pathogen.</a:t>
            </a:r>
          </a:p>
          <a:p>
            <a:r>
              <a:rPr lang="en-US" dirty="0"/>
              <a:t>It takes time for the immune system to destroy pathogens.</a:t>
            </a:r>
          </a:p>
          <a:p>
            <a:pPr marL="0" indent="0">
              <a:buNone/>
            </a:pPr>
            <a:endParaRPr lang="en-US" dirty="0"/>
          </a:p>
        </p:txBody>
      </p:sp>
      <p:sp>
        <p:nvSpPr>
          <p:cNvPr id="6" name="TextBox 5"/>
          <p:cNvSpPr txBox="1"/>
          <p:nvPr/>
        </p:nvSpPr>
        <p:spPr>
          <a:xfrm>
            <a:off x="838200" y="5531556"/>
            <a:ext cx="5141151" cy="954107"/>
          </a:xfrm>
          <a:prstGeom prst="rect">
            <a:avLst/>
          </a:prstGeom>
          <a:noFill/>
        </p:spPr>
        <p:txBody>
          <a:bodyPr wrap="none" rtlCol="0">
            <a:spAutoFit/>
          </a:bodyPr>
          <a:lstStyle/>
          <a:p>
            <a:r>
              <a:rPr lang="en-US" sz="1400" dirty="0"/>
              <a:t>Image Source: </a:t>
            </a:r>
            <a:r>
              <a:rPr lang="en-US" sz="1400" dirty="0">
                <a:hlinkClick r:id="" action="ppaction://noaction"/>
              </a:rPr>
              <a:t>https://www.everydayhealth.com/news/10-amazing-</a:t>
            </a:r>
          </a:p>
          <a:p>
            <a:r>
              <a:rPr lang="en-US" sz="1400" dirty="0">
                <a:hlinkClick r:id="" action="ppaction://noaction"/>
              </a:rPr>
              <a:t>facts-about-your-immune-system/</a:t>
            </a:r>
            <a:endParaRPr lang="en-US" sz="1400" dirty="0"/>
          </a:p>
          <a:p>
            <a:endParaRPr lang="en-US" sz="1400" dirty="0"/>
          </a:p>
          <a:p>
            <a:endParaRPr lang="en-US" sz="1400" dirty="0"/>
          </a:p>
        </p:txBody>
      </p:sp>
      <p:sp>
        <p:nvSpPr>
          <p:cNvPr id="3" name="Slide Number Placeholder 2">
            <a:extLst>
              <a:ext uri="{FF2B5EF4-FFF2-40B4-BE49-F238E27FC236}">
                <a16:creationId xmlns:a16="http://schemas.microsoft.com/office/drawing/2014/main" id="{3BF6AAAD-FE3B-FAA0-355A-5CD2BA3440CF}"/>
              </a:ext>
            </a:extLst>
          </p:cNvPr>
          <p:cNvSpPr>
            <a:spLocks noGrp="1"/>
          </p:cNvSpPr>
          <p:nvPr>
            <p:ph type="sldNum" sz="quarter" idx="12"/>
          </p:nvPr>
        </p:nvSpPr>
        <p:spPr/>
        <p:txBody>
          <a:bodyPr/>
          <a:lstStyle/>
          <a:p>
            <a:fld id="{C8F0A55E-6CC8-4884-80D5-372998A897A4}" type="slidenum">
              <a:rPr lang="en-US" smtClean="0"/>
              <a:t>46</a:t>
            </a:fld>
            <a:endParaRPr lang="en-US"/>
          </a:p>
        </p:txBody>
      </p:sp>
    </p:spTree>
    <p:extLst>
      <p:ext uri="{BB962C8B-B14F-4D97-AF65-F5344CB8AC3E}">
        <p14:creationId xmlns:p14="http://schemas.microsoft.com/office/powerpoint/2010/main" val="1006706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3138-A1D7-4A39-8AF8-A2F197D6A285}"/>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How do vaccines help our bodies</a:t>
            </a:r>
            <a:r>
              <a:rPr lang="en-US"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An image of viruses under a magnifying glass. In the background is an image of a person receiving a vaccination. "/>
          <p:cNvPicPr>
            <a:picLocks noGrp="1" noChangeAspect="1"/>
          </p:cNvPicPr>
          <p:nvPr>
            <p:ph sz="half" idx="1"/>
          </p:nvPr>
        </p:nvPicPr>
        <p:blipFill>
          <a:blip r:embed="rId3"/>
          <a:stretch>
            <a:fillRect/>
          </a:stretch>
        </p:blipFill>
        <p:spPr>
          <a:xfrm>
            <a:off x="327378" y="1690688"/>
            <a:ext cx="5310348" cy="3392303"/>
          </a:xfrm>
          <a:prstGeom prst="rect">
            <a:avLst/>
          </a:prstGeom>
        </p:spPr>
      </p:pic>
      <p:sp>
        <p:nvSpPr>
          <p:cNvPr id="4" name="Content Placeholder 3">
            <a:extLst>
              <a:ext uri="{FF2B5EF4-FFF2-40B4-BE49-F238E27FC236}">
                <a16:creationId xmlns:a16="http://schemas.microsoft.com/office/drawing/2014/main" id="{58B2F1B2-FBE3-4AC5-A69F-0306B5F4902A}"/>
              </a:ext>
            </a:extLst>
          </p:cNvPr>
          <p:cNvSpPr>
            <a:spLocks noGrp="1"/>
          </p:cNvSpPr>
          <p:nvPr>
            <p:ph sz="half" idx="2"/>
          </p:nvPr>
        </p:nvSpPr>
        <p:spPr/>
        <p:txBody>
          <a:bodyPr>
            <a:normAutofit/>
          </a:bodyPr>
          <a:lstStyle/>
          <a:p>
            <a:r>
              <a:rPr lang="en-US" dirty="0"/>
              <a:t>Vaccines teach our bodies how to defend themselves.</a:t>
            </a:r>
          </a:p>
          <a:p>
            <a:r>
              <a:rPr lang="en-US" dirty="0"/>
              <a:t>Vaccines teach our bodies to build the soldier antibodies that can defend against a specific pathogen.</a:t>
            </a:r>
          </a:p>
          <a:p>
            <a:endParaRPr lang="en-US" dirty="0"/>
          </a:p>
        </p:txBody>
      </p:sp>
      <p:sp>
        <p:nvSpPr>
          <p:cNvPr id="8" name="TextBox 7"/>
          <p:cNvSpPr txBox="1"/>
          <p:nvPr/>
        </p:nvSpPr>
        <p:spPr>
          <a:xfrm>
            <a:off x="327378" y="5643916"/>
            <a:ext cx="3454400" cy="1169551"/>
          </a:xfrm>
          <a:prstGeom prst="rect">
            <a:avLst/>
          </a:prstGeom>
          <a:noFill/>
        </p:spPr>
        <p:txBody>
          <a:bodyPr wrap="square" rtlCol="0">
            <a:spAutoFit/>
          </a:bodyPr>
          <a:lstStyle/>
          <a:p>
            <a:r>
              <a:rPr lang="en-US" sz="1400" dirty="0"/>
              <a:t>Image Source: </a:t>
            </a:r>
            <a:r>
              <a:rPr lang="en-US" sz="1400" dirty="0">
                <a:hlinkClick r:id="rId4"/>
              </a:rPr>
              <a:t>https://www.immunology.org/celebrate-vaccines/public-engagement/guide-childhood-vaccinations/how-vaccines-work</a:t>
            </a:r>
            <a:endParaRPr lang="en-US" sz="1400" dirty="0"/>
          </a:p>
          <a:p>
            <a:endParaRPr lang="en-US" sz="1400" dirty="0"/>
          </a:p>
        </p:txBody>
      </p:sp>
      <p:sp>
        <p:nvSpPr>
          <p:cNvPr id="3" name="Slide Number Placeholder 2">
            <a:extLst>
              <a:ext uri="{FF2B5EF4-FFF2-40B4-BE49-F238E27FC236}">
                <a16:creationId xmlns:a16="http://schemas.microsoft.com/office/drawing/2014/main" id="{04F6BF89-54CA-CC2B-9A37-50A9F3888A3A}"/>
              </a:ext>
            </a:extLst>
          </p:cNvPr>
          <p:cNvSpPr>
            <a:spLocks noGrp="1"/>
          </p:cNvSpPr>
          <p:nvPr>
            <p:ph type="sldNum" sz="quarter" idx="12"/>
          </p:nvPr>
        </p:nvSpPr>
        <p:spPr/>
        <p:txBody>
          <a:bodyPr/>
          <a:lstStyle/>
          <a:p>
            <a:fld id="{C8F0A55E-6CC8-4884-80D5-372998A897A4}" type="slidenum">
              <a:rPr lang="en-US" smtClean="0"/>
              <a:t>47</a:t>
            </a:fld>
            <a:endParaRPr lang="en-US"/>
          </a:p>
        </p:txBody>
      </p:sp>
    </p:spTree>
    <p:extLst>
      <p:ext uri="{BB962C8B-B14F-4D97-AF65-F5344CB8AC3E}">
        <p14:creationId xmlns:p14="http://schemas.microsoft.com/office/powerpoint/2010/main" val="1466709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82EC-AE09-48CF-A7F8-FEDE126DDCC6}"/>
              </a:ext>
            </a:extLst>
          </p:cNvPr>
          <p:cNvSpPr>
            <a:spLocks noGrp="1"/>
          </p:cNvSpPr>
          <p:nvPr>
            <p:ph type="title"/>
          </p:nvPr>
        </p:nvSpPr>
        <p:spPr/>
        <p:txBody>
          <a:bodyPr>
            <a:normAutofit fontScale="90000"/>
          </a:bodyPr>
          <a:lstStyle/>
          <a:p>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What is the best way to protect yourself from COVID-19?</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A man holding a plate of nutritious food."/>
          <p:cNvPicPr>
            <a:picLocks noGrp="1" noChangeAspect="1"/>
          </p:cNvPicPr>
          <p:nvPr>
            <p:ph sz="half" idx="1"/>
          </p:nvPr>
        </p:nvPicPr>
        <p:blipFill>
          <a:blip r:embed="rId3"/>
          <a:stretch>
            <a:fillRect/>
          </a:stretch>
        </p:blipFill>
        <p:spPr>
          <a:xfrm>
            <a:off x="538867" y="1825626"/>
            <a:ext cx="2619375" cy="1317572"/>
          </a:xfrm>
          <a:prstGeom prst="rect">
            <a:avLst/>
          </a:prstGeom>
        </p:spPr>
      </p:pic>
      <p:sp>
        <p:nvSpPr>
          <p:cNvPr id="4" name="Content Placeholder 3">
            <a:extLst>
              <a:ext uri="{FF2B5EF4-FFF2-40B4-BE49-F238E27FC236}">
                <a16:creationId xmlns:a16="http://schemas.microsoft.com/office/drawing/2014/main" id="{F8D854FA-6260-4BFA-8A08-B2F479BC4BBD}"/>
              </a:ext>
            </a:extLst>
          </p:cNvPr>
          <p:cNvSpPr>
            <a:spLocks noGrp="1"/>
          </p:cNvSpPr>
          <p:nvPr>
            <p:ph sz="half" idx="2"/>
          </p:nvPr>
        </p:nvSpPr>
        <p:spPr/>
        <p:txBody>
          <a:bodyPr>
            <a:normAutofit fontScale="92500" lnSpcReduction="20000"/>
          </a:bodyPr>
          <a:lstStyle/>
          <a:p>
            <a:pPr marL="0" indent="0">
              <a:buNone/>
            </a:pPr>
            <a:r>
              <a:rPr lang="en-US" i="1" dirty="0"/>
              <a:t>What do you think?</a:t>
            </a:r>
          </a:p>
          <a:p>
            <a:pPr marL="0" indent="0">
              <a:buNone/>
            </a:pPr>
            <a:r>
              <a:rPr lang="en-US" dirty="0"/>
              <a:t>1. Eat garlic and take vitamin C.</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marL="0" indent="0">
              <a:buNone/>
            </a:pPr>
            <a:r>
              <a:rPr lang="en-US" dirty="0"/>
              <a:t>2. Take antibiotics at the first sign of symptoms.</a:t>
            </a:r>
          </a:p>
          <a:p>
            <a:pPr>
              <a:buFont typeface="Wingdings" panose="05000000000000000000" pitchFamily="2" charset="2"/>
              <a:buChar char="q"/>
            </a:pPr>
            <a:r>
              <a:rPr lang="en-US" dirty="0"/>
              <a:t> True </a:t>
            </a:r>
          </a:p>
          <a:p>
            <a:pPr>
              <a:buFont typeface="Wingdings" panose="05000000000000000000" pitchFamily="2" charset="2"/>
              <a:buChar char="q"/>
            </a:pPr>
            <a:r>
              <a:rPr lang="en-US" dirty="0"/>
              <a:t> False </a:t>
            </a:r>
          </a:p>
          <a:p>
            <a:pPr marL="0" indent="0">
              <a:buNone/>
            </a:pPr>
            <a:r>
              <a:rPr lang="en-US" dirty="0"/>
              <a:t>3. Get vaccinated.</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a:buFont typeface="Wingdings" panose="05000000000000000000" pitchFamily="2" charset="2"/>
              <a:buChar char="q"/>
            </a:pPr>
            <a:endParaRPr lang="en-US" dirty="0"/>
          </a:p>
        </p:txBody>
      </p:sp>
      <p:sp>
        <p:nvSpPr>
          <p:cNvPr id="6" name="TextBox 5"/>
          <p:cNvSpPr txBox="1"/>
          <p:nvPr/>
        </p:nvSpPr>
        <p:spPr>
          <a:xfrm>
            <a:off x="3273778" y="2404533"/>
            <a:ext cx="1851789" cy="615553"/>
          </a:xfrm>
          <a:prstGeom prst="rect">
            <a:avLst/>
          </a:prstGeom>
          <a:noFill/>
        </p:spPr>
        <p:txBody>
          <a:bodyPr wrap="none" rtlCol="0">
            <a:spAutoFit/>
          </a:bodyPr>
          <a:lstStyle/>
          <a:p>
            <a:r>
              <a:rPr lang="en-US" sz="1000" dirty="0"/>
              <a:t>Image Source: </a:t>
            </a:r>
            <a:r>
              <a:rPr lang="en-US" sz="1000" dirty="0">
                <a:hlinkClick r:id="" action="ppaction://noaction"/>
              </a:rPr>
              <a:t>https://ireallylike</a:t>
            </a:r>
          </a:p>
          <a:p>
            <a:r>
              <a:rPr lang="en-US" sz="1000" dirty="0">
                <a:hlinkClick r:id="" action="ppaction://noaction"/>
              </a:rPr>
              <a:t>food.com/garlic-and-vitamin-c/</a:t>
            </a:r>
            <a:endParaRPr lang="en-US" sz="1000" dirty="0"/>
          </a:p>
          <a:p>
            <a:endParaRPr lang="en-US" sz="1400" dirty="0"/>
          </a:p>
        </p:txBody>
      </p:sp>
      <p:pic>
        <p:nvPicPr>
          <p:cNvPr id="7" name="Picture 6" descr="A close-up of a red and white capsule&#10;&#10;"/>
          <p:cNvPicPr>
            <a:picLocks noChangeAspect="1"/>
          </p:cNvPicPr>
          <p:nvPr/>
        </p:nvPicPr>
        <p:blipFill>
          <a:blip r:embed="rId4"/>
          <a:stretch>
            <a:fillRect/>
          </a:stretch>
        </p:blipFill>
        <p:spPr>
          <a:xfrm>
            <a:off x="2949479" y="3366952"/>
            <a:ext cx="3028950" cy="1268684"/>
          </a:xfrm>
          <a:prstGeom prst="rect">
            <a:avLst/>
          </a:prstGeom>
        </p:spPr>
      </p:pic>
      <p:sp>
        <p:nvSpPr>
          <p:cNvPr id="8" name="TextBox 7"/>
          <p:cNvSpPr txBox="1"/>
          <p:nvPr/>
        </p:nvSpPr>
        <p:spPr>
          <a:xfrm>
            <a:off x="282222" y="3366953"/>
            <a:ext cx="1873956" cy="769441"/>
          </a:xfrm>
          <a:prstGeom prst="rect">
            <a:avLst/>
          </a:prstGeom>
          <a:noFill/>
        </p:spPr>
        <p:txBody>
          <a:bodyPr wrap="square" rtlCol="0">
            <a:spAutoFit/>
          </a:bodyPr>
          <a:lstStyle/>
          <a:p>
            <a:r>
              <a:rPr lang="en-US" sz="1000" dirty="0"/>
              <a:t>Image Source: </a:t>
            </a:r>
            <a:r>
              <a:rPr lang="en-US" sz="1000" dirty="0">
                <a:hlinkClick r:id="rId5"/>
              </a:rPr>
              <a:t>https://www.netdoctor.co.uk/medicines/a5573/antibiotics/</a:t>
            </a:r>
            <a:endParaRPr lang="en-US" sz="1000" dirty="0"/>
          </a:p>
          <a:p>
            <a:endParaRPr lang="en-US" sz="1400" dirty="0"/>
          </a:p>
        </p:txBody>
      </p:sp>
      <p:pic>
        <p:nvPicPr>
          <p:cNvPr id="9" name="Picture 8" descr="A close-up of a person, wearing a mask, next to vials.&#10;&#10;"/>
          <p:cNvPicPr>
            <a:picLocks noChangeAspect="1"/>
          </p:cNvPicPr>
          <p:nvPr/>
        </p:nvPicPr>
        <p:blipFill rotWithShape="1">
          <a:blip r:embed="rId6"/>
          <a:srcRect l="13424" t="-11430" r="19987" b="11430"/>
          <a:stretch/>
        </p:blipFill>
        <p:spPr>
          <a:xfrm>
            <a:off x="108143" y="4756421"/>
            <a:ext cx="2841335" cy="1420542"/>
          </a:xfrm>
          <a:prstGeom prst="rect">
            <a:avLst/>
          </a:prstGeom>
        </p:spPr>
      </p:pic>
      <p:sp>
        <p:nvSpPr>
          <p:cNvPr id="10" name="TextBox 9"/>
          <p:cNvSpPr txBox="1"/>
          <p:nvPr/>
        </p:nvSpPr>
        <p:spPr>
          <a:xfrm>
            <a:off x="3046364" y="5373511"/>
            <a:ext cx="2823858" cy="769441"/>
          </a:xfrm>
          <a:prstGeom prst="rect">
            <a:avLst/>
          </a:prstGeom>
          <a:noFill/>
        </p:spPr>
        <p:txBody>
          <a:bodyPr wrap="square" rtlCol="0">
            <a:spAutoFit/>
          </a:bodyPr>
          <a:lstStyle/>
          <a:p>
            <a:r>
              <a:rPr lang="en-US" sz="1000" dirty="0"/>
              <a:t>Image Source: </a:t>
            </a:r>
            <a:r>
              <a:rPr lang="en-US" sz="1000" dirty="0">
                <a:hlinkClick r:id="rId7"/>
              </a:rPr>
              <a:t>https://www.phhealthcare.org/about/covid-19-vaccines-at-penn-highlands</a:t>
            </a:r>
            <a:endParaRPr lang="en-US" sz="1000" dirty="0"/>
          </a:p>
          <a:p>
            <a:r>
              <a:rPr lang="en-US" sz="1400" dirty="0"/>
              <a:t> </a:t>
            </a:r>
          </a:p>
        </p:txBody>
      </p:sp>
      <p:sp>
        <p:nvSpPr>
          <p:cNvPr id="3" name="Slide Number Placeholder 2">
            <a:extLst>
              <a:ext uri="{FF2B5EF4-FFF2-40B4-BE49-F238E27FC236}">
                <a16:creationId xmlns:a16="http://schemas.microsoft.com/office/drawing/2014/main" id="{E725912C-99C2-6510-C7FE-B26A46D3DAA2}"/>
              </a:ext>
            </a:extLst>
          </p:cNvPr>
          <p:cNvSpPr>
            <a:spLocks noGrp="1"/>
          </p:cNvSpPr>
          <p:nvPr>
            <p:ph type="sldNum" sz="quarter" idx="12"/>
          </p:nvPr>
        </p:nvSpPr>
        <p:spPr/>
        <p:txBody>
          <a:bodyPr/>
          <a:lstStyle/>
          <a:p>
            <a:fld id="{C8F0A55E-6CC8-4884-80D5-372998A897A4}" type="slidenum">
              <a:rPr lang="en-US" smtClean="0"/>
              <a:t>48</a:t>
            </a:fld>
            <a:endParaRPr lang="en-US"/>
          </a:p>
        </p:txBody>
      </p:sp>
    </p:spTree>
    <p:extLst>
      <p:ext uri="{BB962C8B-B14F-4D97-AF65-F5344CB8AC3E}">
        <p14:creationId xmlns:p14="http://schemas.microsoft.com/office/powerpoint/2010/main" val="3741431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445C-C6DC-4A03-916D-39A791FB008F}"/>
              </a:ext>
            </a:extLst>
          </p:cNvPr>
          <p:cNvSpPr>
            <a:spLocks noGrp="1"/>
          </p:cNvSpPr>
          <p:nvPr>
            <p:ph type="title"/>
          </p:nvPr>
        </p:nvSpPr>
        <p:spPr/>
        <p:txBody>
          <a:bodyPr/>
          <a:lstStyle/>
          <a:p>
            <a:r>
              <a:rPr lang="en-US" dirty="0"/>
              <a:t>How long do side effects from the vaccine last?</a:t>
            </a:r>
          </a:p>
        </p:txBody>
      </p:sp>
      <p:pic>
        <p:nvPicPr>
          <p:cNvPr id="5" name="Content Placeholder 4" descr="A person standing in front of a clock&#10;&#10;"/>
          <p:cNvPicPr>
            <a:picLocks noGrp="1" noChangeAspect="1"/>
          </p:cNvPicPr>
          <p:nvPr>
            <p:ph sz="half" idx="1"/>
          </p:nvPr>
        </p:nvPicPr>
        <p:blipFill rotWithShape="1">
          <a:blip r:embed="rId3"/>
          <a:srcRect t="17557"/>
          <a:stretch/>
        </p:blipFill>
        <p:spPr>
          <a:xfrm>
            <a:off x="963965" y="2099734"/>
            <a:ext cx="4152715" cy="2720622"/>
          </a:xfrm>
          <a:prstGeom prst="rect">
            <a:avLst/>
          </a:prstGeom>
        </p:spPr>
      </p:pic>
      <p:sp>
        <p:nvSpPr>
          <p:cNvPr id="4" name="Content Placeholder 3">
            <a:extLst>
              <a:ext uri="{FF2B5EF4-FFF2-40B4-BE49-F238E27FC236}">
                <a16:creationId xmlns:a16="http://schemas.microsoft.com/office/drawing/2014/main" id="{7697EF5F-BBDB-41A7-BE91-4DD954B35155}"/>
              </a:ext>
            </a:extLst>
          </p:cNvPr>
          <p:cNvSpPr>
            <a:spLocks noGrp="1"/>
          </p:cNvSpPr>
          <p:nvPr>
            <p:ph sz="half" idx="2"/>
          </p:nvPr>
        </p:nvSpPr>
        <p:spPr/>
        <p:txBody>
          <a:bodyPr>
            <a:normAutofit fontScale="77500" lnSpcReduction="20000"/>
          </a:bodyPr>
          <a:lstStyle/>
          <a:p>
            <a:pPr marL="0" indent="0">
              <a:buNone/>
            </a:pPr>
            <a:r>
              <a:rPr lang="en-US" i="1" dirty="0"/>
              <a:t>What do you think?</a:t>
            </a:r>
          </a:p>
          <a:p>
            <a:pPr marL="0" indent="0">
              <a:buNone/>
            </a:pPr>
            <a:r>
              <a:rPr lang="en-US" dirty="0"/>
              <a:t>1. Side effects often last for several months.</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marL="0" indent="0">
              <a:buNone/>
            </a:pPr>
            <a:r>
              <a:rPr lang="en-US" dirty="0"/>
              <a:t>2. S</a:t>
            </a:r>
            <a:r>
              <a:rPr lang="en-US" b="0" i="0" dirty="0">
                <a:effectLst/>
              </a:rPr>
              <a:t>ide effects usually start within a day or two of getting the vaccine. </a:t>
            </a:r>
            <a:r>
              <a:rPr lang="en-US" dirty="0"/>
              <a:t>T</a:t>
            </a:r>
            <a:r>
              <a:rPr lang="en-US" b="0" i="0" dirty="0">
                <a:effectLst/>
              </a:rPr>
              <a:t>hey usually go away in a few days.</a:t>
            </a:r>
            <a:endParaRPr lang="en-US" dirty="0"/>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marL="0" indent="0">
              <a:buNone/>
            </a:pPr>
            <a:r>
              <a:rPr lang="en-US" dirty="0"/>
              <a:t>3. Side effects can last a lifetime.</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marL="0" indent="0">
              <a:buNone/>
            </a:pPr>
            <a:endParaRPr lang="en-US" dirty="0"/>
          </a:p>
        </p:txBody>
      </p:sp>
      <p:sp>
        <p:nvSpPr>
          <p:cNvPr id="6" name="TextBox 5"/>
          <p:cNvSpPr txBox="1"/>
          <p:nvPr/>
        </p:nvSpPr>
        <p:spPr>
          <a:xfrm>
            <a:off x="838200" y="5204178"/>
            <a:ext cx="4154920" cy="800219"/>
          </a:xfrm>
          <a:prstGeom prst="rect">
            <a:avLst/>
          </a:prstGeom>
          <a:noFill/>
        </p:spPr>
        <p:txBody>
          <a:bodyPr wrap="none" rtlCol="0">
            <a:spAutoFit/>
          </a:bodyPr>
          <a:lstStyle/>
          <a:p>
            <a:r>
              <a:rPr lang="en-US" sz="1400" dirty="0"/>
              <a:t>Image Source: </a:t>
            </a:r>
            <a:r>
              <a:rPr lang="en-US" sz="1400" dirty="0">
                <a:hlinkClick r:id="" action="ppaction://noaction"/>
              </a:rPr>
              <a:t>https://www.exploregov.ky/coronavirus</a:t>
            </a:r>
          </a:p>
          <a:p>
            <a:r>
              <a:rPr lang="en-US" sz="1400" dirty="0">
                <a:hlinkClick r:id="" action="ppaction://noaction"/>
              </a:rPr>
              <a:t>-blog/how-long-covid19-vaccine-side-effects-take</a:t>
            </a:r>
            <a:endParaRPr lang="en-US" sz="1400" dirty="0"/>
          </a:p>
          <a:p>
            <a:endParaRPr lang="en-US" dirty="0"/>
          </a:p>
        </p:txBody>
      </p:sp>
      <p:sp>
        <p:nvSpPr>
          <p:cNvPr id="3" name="Slide Number Placeholder 2">
            <a:extLst>
              <a:ext uri="{FF2B5EF4-FFF2-40B4-BE49-F238E27FC236}">
                <a16:creationId xmlns:a16="http://schemas.microsoft.com/office/drawing/2014/main" id="{43753335-5498-32BA-7767-955F681B8498}"/>
              </a:ext>
            </a:extLst>
          </p:cNvPr>
          <p:cNvSpPr>
            <a:spLocks noGrp="1"/>
          </p:cNvSpPr>
          <p:nvPr>
            <p:ph type="sldNum" sz="quarter" idx="12"/>
          </p:nvPr>
        </p:nvSpPr>
        <p:spPr/>
        <p:txBody>
          <a:bodyPr/>
          <a:lstStyle/>
          <a:p>
            <a:fld id="{C8F0A55E-6CC8-4884-80D5-372998A897A4}" type="slidenum">
              <a:rPr lang="en-US" smtClean="0"/>
              <a:t>49</a:t>
            </a:fld>
            <a:endParaRPr lang="en-US"/>
          </a:p>
        </p:txBody>
      </p:sp>
    </p:spTree>
    <p:extLst>
      <p:ext uri="{BB962C8B-B14F-4D97-AF65-F5344CB8AC3E}">
        <p14:creationId xmlns:p14="http://schemas.microsoft.com/office/powerpoint/2010/main" val="118071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2487-EB92-48C6-B814-89D6B0E59FE0}"/>
              </a:ext>
            </a:extLst>
          </p:cNvPr>
          <p:cNvSpPr>
            <a:spLocks noGrp="1"/>
          </p:cNvSpPr>
          <p:nvPr>
            <p:ph type="title"/>
          </p:nvPr>
        </p:nvSpPr>
        <p:spPr/>
        <p:txBody>
          <a:bodyPr/>
          <a:lstStyle/>
          <a:p>
            <a:r>
              <a:rPr lang="en-US" dirty="0"/>
              <a:t>Discussion: Have you ever- ?</a:t>
            </a:r>
          </a:p>
        </p:txBody>
      </p:sp>
      <p:pic>
        <p:nvPicPr>
          <p:cNvPr id="6148" name="Picture 4" descr="A side profile image of a face with a heart in the middle, surrounded by icons that represent empathy and authorit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9957" y="1927101"/>
            <a:ext cx="5576710" cy="297227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A6E1DF8-D7F9-408E-AEE6-36C87C66E81C}"/>
              </a:ext>
            </a:extLst>
          </p:cNvPr>
          <p:cNvSpPr>
            <a:spLocks noGrp="1"/>
          </p:cNvSpPr>
          <p:nvPr>
            <p:ph sz="half" idx="2"/>
          </p:nvPr>
        </p:nvSpPr>
        <p:spPr/>
        <p:txBody>
          <a:bodyPr>
            <a:normAutofit lnSpcReduction="10000"/>
          </a:bodyPr>
          <a:lstStyle/>
          <a:p>
            <a:r>
              <a:rPr lang="en-US" dirty="0"/>
              <a:t>Do you know someone who had an infectious disease?</a:t>
            </a:r>
          </a:p>
          <a:p>
            <a:r>
              <a:rPr lang="en-US" dirty="0"/>
              <a:t>When was the last time you had a cold?</a:t>
            </a:r>
          </a:p>
          <a:p>
            <a:r>
              <a:rPr lang="en-US" dirty="0"/>
              <a:t>Do you know someone who had the flu? What were the symptoms?</a:t>
            </a:r>
          </a:p>
          <a:p>
            <a:r>
              <a:rPr lang="en-US" dirty="0"/>
              <a:t>What about </a:t>
            </a:r>
            <a:r>
              <a:rPr lang="en-US" b="0" i="0" dirty="0">
                <a:effectLst/>
              </a:rPr>
              <a:t>Pneumonia?</a:t>
            </a:r>
          </a:p>
          <a:p>
            <a:r>
              <a:rPr lang="en-US" b="0" i="0" dirty="0">
                <a:effectLst/>
              </a:rPr>
              <a:t>Di</a:t>
            </a:r>
            <a:r>
              <a:rPr lang="en-US" dirty="0"/>
              <a:t>d you or the other person go to the doctor?</a:t>
            </a:r>
          </a:p>
          <a:p>
            <a:pPr marL="0" indent="0">
              <a:buNone/>
            </a:pPr>
            <a:endParaRPr lang="en-US" b="0" i="0" dirty="0">
              <a:effectLst/>
            </a:endParaRPr>
          </a:p>
          <a:p>
            <a:endParaRPr lang="en-US" dirty="0"/>
          </a:p>
        </p:txBody>
      </p:sp>
      <p:sp>
        <p:nvSpPr>
          <p:cNvPr id="9" name="TextBox 8"/>
          <p:cNvSpPr txBox="1"/>
          <p:nvPr/>
        </p:nvSpPr>
        <p:spPr>
          <a:xfrm>
            <a:off x="406400" y="5226756"/>
            <a:ext cx="6558844" cy="784830"/>
          </a:xfrm>
          <a:prstGeom prst="rect">
            <a:avLst/>
          </a:prstGeom>
          <a:noFill/>
        </p:spPr>
        <p:txBody>
          <a:bodyPr wrap="square" rtlCol="0">
            <a:spAutoFit/>
          </a:bodyPr>
          <a:lstStyle/>
          <a:p>
            <a:r>
              <a:rPr lang="en-US" sz="900" dirty="0"/>
              <a:t>Image Source: </a:t>
            </a:r>
            <a:r>
              <a:rPr lang="en-US" sz="900" dirty="0">
                <a:hlinkClick r:id="rId3"/>
              </a:rPr>
              <a:t>https://www.duarte.com/presentation-skills-resources/important-communicate-empathy-authority</a:t>
            </a:r>
          </a:p>
          <a:p>
            <a:r>
              <a:rPr lang="en-US" sz="900" dirty="0">
                <a:hlinkClick r:id="rId3"/>
              </a:rPr>
              <a:t>-times-crisis/</a:t>
            </a:r>
            <a:endParaRPr lang="en-US" sz="900" dirty="0"/>
          </a:p>
          <a:p>
            <a:endParaRPr lang="en-US" sz="900" dirty="0"/>
          </a:p>
          <a:p>
            <a:r>
              <a:rPr lang="en-US" dirty="0"/>
              <a:t> </a:t>
            </a:r>
          </a:p>
        </p:txBody>
      </p:sp>
      <p:sp>
        <p:nvSpPr>
          <p:cNvPr id="3" name="Slide Number Placeholder 2">
            <a:extLst>
              <a:ext uri="{FF2B5EF4-FFF2-40B4-BE49-F238E27FC236}">
                <a16:creationId xmlns:a16="http://schemas.microsoft.com/office/drawing/2014/main" id="{0CBA4752-4936-DA34-D30D-680C52C25A73}"/>
              </a:ext>
            </a:extLst>
          </p:cNvPr>
          <p:cNvSpPr>
            <a:spLocks noGrp="1"/>
          </p:cNvSpPr>
          <p:nvPr>
            <p:ph type="sldNum" sz="quarter" idx="12"/>
          </p:nvPr>
        </p:nvSpPr>
        <p:spPr/>
        <p:txBody>
          <a:bodyPr/>
          <a:lstStyle/>
          <a:p>
            <a:fld id="{C8F0A55E-6CC8-4884-80D5-372998A897A4}" type="slidenum">
              <a:rPr lang="en-US" smtClean="0"/>
              <a:t>5</a:t>
            </a:fld>
            <a:endParaRPr lang="en-US"/>
          </a:p>
        </p:txBody>
      </p:sp>
    </p:spTree>
    <p:extLst>
      <p:ext uri="{BB962C8B-B14F-4D97-AF65-F5344CB8AC3E}">
        <p14:creationId xmlns:p14="http://schemas.microsoft.com/office/powerpoint/2010/main" val="2894667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BDE6-EF6A-4E85-88CF-520A5C98F5FB}"/>
              </a:ext>
            </a:extLst>
          </p:cNvPr>
          <p:cNvSpPr>
            <a:spLocks noGrp="1"/>
          </p:cNvSpPr>
          <p:nvPr>
            <p:ph type="title"/>
          </p:nvPr>
        </p:nvSpPr>
        <p:spPr/>
        <p:txBody>
          <a:bodyPr>
            <a:normAutofit fontScale="90000"/>
          </a:bodyPr>
          <a:lstStyle/>
          <a:p>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How much does it cost to get a COVID-19 vaccine?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166813" y="1690688"/>
            <a:ext cx="3657600" cy="3657600"/>
          </a:xfrm>
          <a:prstGeom prst="rect">
            <a:avLst/>
          </a:prstGeom>
        </p:spPr>
      </p:pic>
      <p:sp>
        <p:nvSpPr>
          <p:cNvPr id="4" name="Content Placeholder 3">
            <a:extLst>
              <a:ext uri="{FF2B5EF4-FFF2-40B4-BE49-F238E27FC236}">
                <a16:creationId xmlns:a16="http://schemas.microsoft.com/office/drawing/2014/main" id="{64EAF52C-3785-4ACE-9E15-5B956D8950B2}"/>
              </a:ext>
            </a:extLst>
          </p:cNvPr>
          <p:cNvSpPr>
            <a:spLocks noGrp="1"/>
          </p:cNvSpPr>
          <p:nvPr>
            <p:ph sz="half" idx="2"/>
          </p:nvPr>
        </p:nvSpPr>
        <p:spPr/>
        <p:txBody>
          <a:bodyPr>
            <a:normAutofit fontScale="92500" lnSpcReduction="20000"/>
          </a:bodyPr>
          <a:lstStyle/>
          <a:p>
            <a:pPr marL="0" indent="0">
              <a:buNone/>
            </a:pPr>
            <a:r>
              <a:rPr lang="en-US" i="1" dirty="0"/>
              <a:t>What do you think?</a:t>
            </a:r>
          </a:p>
          <a:p>
            <a:r>
              <a:rPr lang="en-US" dirty="0"/>
              <a:t>The vaccine costs $50 per shot.</a:t>
            </a:r>
          </a:p>
          <a:p>
            <a:pPr>
              <a:buFont typeface="Wingdings" panose="05000000000000000000" pitchFamily="2" charset="2"/>
              <a:buChar char="q"/>
            </a:pPr>
            <a:r>
              <a:rPr lang="en-US" dirty="0"/>
              <a:t> True </a:t>
            </a:r>
          </a:p>
          <a:p>
            <a:pPr>
              <a:buFont typeface="Wingdings" panose="05000000000000000000" pitchFamily="2" charset="2"/>
              <a:buChar char="q"/>
            </a:pPr>
            <a:r>
              <a:rPr lang="en-US" dirty="0"/>
              <a:t> False</a:t>
            </a:r>
          </a:p>
          <a:p>
            <a:r>
              <a:rPr lang="en-US" dirty="0"/>
              <a:t>You need insurance to get a vaccine.</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r>
              <a:rPr lang="en-US" dirty="0"/>
              <a:t>The vaccine is free.</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p:txBody>
      </p:sp>
      <p:sp>
        <p:nvSpPr>
          <p:cNvPr id="6" name="TextBox 5"/>
          <p:cNvSpPr txBox="1"/>
          <p:nvPr/>
        </p:nvSpPr>
        <p:spPr>
          <a:xfrm>
            <a:off x="838200" y="5644444"/>
            <a:ext cx="5023555" cy="738664"/>
          </a:xfrm>
          <a:prstGeom prst="rect">
            <a:avLst/>
          </a:prstGeom>
          <a:noFill/>
        </p:spPr>
        <p:txBody>
          <a:bodyPr wrap="none" rtlCol="0">
            <a:spAutoFit/>
          </a:bodyPr>
          <a:lstStyle/>
          <a:p>
            <a:r>
              <a:rPr lang="en-US" sz="1400" dirty="0"/>
              <a:t>Image Source: </a:t>
            </a:r>
            <a:r>
              <a:rPr lang="en-US" sz="1400" dirty="0">
                <a:hlinkClick r:id="" action="ppaction://noaction"/>
              </a:rPr>
              <a:t>https://www.health.gov.au/resources/publications/</a:t>
            </a:r>
          </a:p>
          <a:p>
            <a:r>
              <a:rPr lang="en-US" sz="1400" dirty="0">
                <a:hlinkClick r:id="" action="ppaction://noaction"/>
              </a:rPr>
              <a:t>covid-19-vaccine-social-media-image-vaccines-free</a:t>
            </a:r>
            <a:endParaRPr lang="en-US" sz="1400" dirty="0"/>
          </a:p>
          <a:p>
            <a:endParaRPr lang="en-US" sz="1400" dirty="0"/>
          </a:p>
        </p:txBody>
      </p:sp>
      <p:sp>
        <p:nvSpPr>
          <p:cNvPr id="3" name="Slide Number Placeholder 2">
            <a:extLst>
              <a:ext uri="{FF2B5EF4-FFF2-40B4-BE49-F238E27FC236}">
                <a16:creationId xmlns:a16="http://schemas.microsoft.com/office/drawing/2014/main" id="{6185EEF3-9B2D-7886-0276-0EE274F29D5A}"/>
              </a:ext>
            </a:extLst>
          </p:cNvPr>
          <p:cNvSpPr>
            <a:spLocks noGrp="1"/>
          </p:cNvSpPr>
          <p:nvPr>
            <p:ph type="sldNum" sz="quarter" idx="12"/>
          </p:nvPr>
        </p:nvSpPr>
        <p:spPr/>
        <p:txBody>
          <a:bodyPr/>
          <a:lstStyle/>
          <a:p>
            <a:fld id="{C8F0A55E-6CC8-4884-80D5-372998A897A4}" type="slidenum">
              <a:rPr lang="en-US" smtClean="0"/>
              <a:t>50</a:t>
            </a:fld>
            <a:endParaRPr lang="en-US"/>
          </a:p>
        </p:txBody>
      </p:sp>
    </p:spTree>
    <p:extLst>
      <p:ext uri="{BB962C8B-B14F-4D97-AF65-F5344CB8AC3E}">
        <p14:creationId xmlns:p14="http://schemas.microsoft.com/office/powerpoint/2010/main" val="225907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E955-9217-4825-B436-807D28851CD4}"/>
              </a:ext>
            </a:extLst>
          </p:cNvPr>
          <p:cNvSpPr>
            <a:spLocks noGrp="1"/>
          </p:cNvSpPr>
          <p:nvPr>
            <p:ph type="title"/>
          </p:nvPr>
        </p:nvSpPr>
        <p:spPr/>
        <p:txBody>
          <a:bodyPr>
            <a:noAutofit/>
          </a:bodyPr>
          <a:lstStyle/>
          <a:p>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Do I need a social security number to get a COVID-19 vaccine?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838200" y="1970705"/>
            <a:ext cx="5061861" cy="2834640"/>
          </a:xfrm>
          <a:prstGeom prst="rect">
            <a:avLst/>
          </a:prstGeom>
        </p:spPr>
      </p:pic>
      <p:sp>
        <p:nvSpPr>
          <p:cNvPr id="4" name="Content Placeholder 3">
            <a:extLst>
              <a:ext uri="{FF2B5EF4-FFF2-40B4-BE49-F238E27FC236}">
                <a16:creationId xmlns:a16="http://schemas.microsoft.com/office/drawing/2014/main" id="{FAD7DC1A-2584-4A0C-BE37-51EAAD500BAB}"/>
              </a:ext>
            </a:extLst>
          </p:cNvPr>
          <p:cNvSpPr>
            <a:spLocks noGrp="1"/>
          </p:cNvSpPr>
          <p:nvPr>
            <p:ph sz="half" idx="2"/>
          </p:nvPr>
        </p:nvSpPr>
        <p:spPr/>
        <p:txBody>
          <a:bodyPr/>
          <a:lstStyle/>
          <a:p>
            <a:pPr marL="0" indent="0">
              <a:buNone/>
            </a:pPr>
            <a:r>
              <a:rPr lang="en-US" i="1" dirty="0"/>
              <a:t>What do you think?</a:t>
            </a:r>
          </a:p>
          <a:p>
            <a:pPr marL="0" indent="0">
              <a:buNone/>
            </a:pPr>
            <a:r>
              <a:rPr lang="en-US" dirty="0"/>
              <a:t>“You need a social security number to get a COVID vaccine?”</a:t>
            </a:r>
          </a:p>
          <a:p>
            <a:pPr>
              <a:buFont typeface="Wingdings" panose="05000000000000000000" pitchFamily="2" charset="2"/>
              <a:buChar char="q"/>
            </a:pPr>
            <a:r>
              <a:rPr lang="en-US" dirty="0"/>
              <a:t> True</a:t>
            </a:r>
          </a:p>
          <a:p>
            <a:pPr>
              <a:buFont typeface="Wingdings" panose="05000000000000000000" pitchFamily="2" charset="2"/>
              <a:buChar char="q"/>
            </a:pPr>
            <a:r>
              <a:rPr lang="en-US" dirty="0"/>
              <a:t> False</a:t>
            </a:r>
          </a:p>
          <a:p>
            <a:pPr marL="0" indent="0">
              <a:buNone/>
            </a:pPr>
            <a:endParaRPr lang="en-US" dirty="0"/>
          </a:p>
        </p:txBody>
      </p:sp>
      <p:sp>
        <p:nvSpPr>
          <p:cNvPr id="6" name="TextBox 5"/>
          <p:cNvSpPr txBox="1"/>
          <p:nvPr/>
        </p:nvSpPr>
        <p:spPr>
          <a:xfrm>
            <a:off x="838200" y="5102578"/>
            <a:ext cx="5675489" cy="800219"/>
          </a:xfrm>
          <a:prstGeom prst="rect">
            <a:avLst/>
          </a:prstGeom>
          <a:noFill/>
        </p:spPr>
        <p:txBody>
          <a:bodyPr wrap="square" rtlCol="0">
            <a:spAutoFit/>
          </a:bodyPr>
          <a:lstStyle/>
          <a:p>
            <a:r>
              <a:rPr lang="en-US" sz="1400" dirty="0"/>
              <a:t>Image Source: </a:t>
            </a:r>
            <a:r>
              <a:rPr lang="en-US" sz="1400" dirty="0">
                <a:hlinkClick r:id="rId4"/>
              </a:rPr>
              <a:t>https://hbr.org/2018/01/the-art-of-strategy-is-about-knowing-when-to-say-no</a:t>
            </a:r>
            <a:endParaRPr lang="en-US" sz="1400" dirty="0"/>
          </a:p>
          <a:p>
            <a:endParaRPr lang="en-US" dirty="0"/>
          </a:p>
        </p:txBody>
      </p:sp>
      <p:sp>
        <p:nvSpPr>
          <p:cNvPr id="3" name="Slide Number Placeholder 2">
            <a:extLst>
              <a:ext uri="{FF2B5EF4-FFF2-40B4-BE49-F238E27FC236}">
                <a16:creationId xmlns:a16="http://schemas.microsoft.com/office/drawing/2014/main" id="{294E5F68-CF84-62A4-39E0-FF98E8EC4321}"/>
              </a:ext>
            </a:extLst>
          </p:cNvPr>
          <p:cNvSpPr>
            <a:spLocks noGrp="1"/>
          </p:cNvSpPr>
          <p:nvPr>
            <p:ph type="sldNum" sz="quarter" idx="12"/>
          </p:nvPr>
        </p:nvSpPr>
        <p:spPr/>
        <p:txBody>
          <a:bodyPr/>
          <a:lstStyle/>
          <a:p>
            <a:fld id="{C8F0A55E-6CC8-4884-80D5-372998A897A4}" type="slidenum">
              <a:rPr lang="en-US" smtClean="0"/>
              <a:t>51</a:t>
            </a:fld>
            <a:endParaRPr lang="en-US"/>
          </a:p>
        </p:txBody>
      </p:sp>
    </p:spTree>
    <p:extLst>
      <p:ext uri="{BB962C8B-B14F-4D97-AF65-F5344CB8AC3E}">
        <p14:creationId xmlns:p14="http://schemas.microsoft.com/office/powerpoint/2010/main" val="83972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0181-A676-4FCA-B2D4-1729E775533C}"/>
              </a:ext>
            </a:extLst>
          </p:cNvPr>
          <p:cNvSpPr>
            <a:spLocks noGrp="1"/>
          </p:cNvSpPr>
          <p:nvPr>
            <p:ph type="title"/>
          </p:nvPr>
        </p:nvSpPr>
        <p:spPr/>
        <p:txBody>
          <a:bodyPr>
            <a:normAutofit/>
          </a:bodyPr>
          <a:lstStyle/>
          <a:p>
            <a:r>
              <a:rPr lang="en-US" dirty="0"/>
              <a:t>Can someone without a residency permit still get a vaccine? </a:t>
            </a:r>
          </a:p>
        </p:txBody>
      </p:sp>
      <p:sp>
        <p:nvSpPr>
          <p:cNvPr id="3" name="Content Placeholder 2">
            <a:extLst>
              <a:ext uri="{FF2B5EF4-FFF2-40B4-BE49-F238E27FC236}">
                <a16:creationId xmlns:a16="http://schemas.microsoft.com/office/drawing/2014/main" id="{A808DBC9-C9D8-41E1-89E8-75F1589141F3}"/>
              </a:ext>
            </a:extLst>
          </p:cNvPr>
          <p:cNvSpPr>
            <a:spLocks noGrp="1"/>
          </p:cNvSpPr>
          <p:nvPr>
            <p:ph sz="half" idx="1"/>
          </p:nvPr>
        </p:nvSpPr>
        <p:spPr/>
        <p:txBody>
          <a:bodyPr/>
          <a:lstStyle/>
          <a:p>
            <a:pPr marL="0" indent="0">
              <a:buNone/>
            </a:pPr>
            <a:r>
              <a:rPr lang="en-US" i="1" dirty="0"/>
              <a:t>What do you think?</a:t>
            </a:r>
          </a:p>
          <a:p>
            <a:pPr>
              <a:buFont typeface="Wingdings" panose="05000000000000000000" pitchFamily="2" charset="2"/>
              <a:buChar char="q"/>
            </a:pPr>
            <a:r>
              <a:rPr lang="en-US" dirty="0"/>
              <a:t> Yes </a:t>
            </a:r>
          </a:p>
          <a:p>
            <a:pPr>
              <a:buFont typeface="Wingdings" panose="05000000000000000000" pitchFamily="2" charset="2"/>
              <a:buChar char="q"/>
            </a:pPr>
            <a:r>
              <a:rPr lang="en-US" dirty="0"/>
              <a:t> No</a:t>
            </a:r>
          </a:p>
        </p:txBody>
      </p:sp>
      <p:sp>
        <p:nvSpPr>
          <p:cNvPr id="4" name="Content Placeholder 3">
            <a:extLst>
              <a:ext uri="{FF2B5EF4-FFF2-40B4-BE49-F238E27FC236}">
                <a16:creationId xmlns:a16="http://schemas.microsoft.com/office/drawing/2014/main" id="{00715AFC-2FF7-4559-A8BD-E53D6B32ECCE}"/>
              </a:ext>
            </a:extLst>
          </p:cNvPr>
          <p:cNvSpPr>
            <a:spLocks noGrp="1"/>
          </p:cNvSpPr>
          <p:nvPr>
            <p:ph sz="half" idx="2"/>
          </p:nvPr>
        </p:nvSpPr>
        <p:spPr/>
        <p:txBody>
          <a:bodyPr/>
          <a:lstStyle/>
          <a:p>
            <a:r>
              <a:rPr lang="en-US" dirty="0"/>
              <a:t>T</a:t>
            </a:r>
            <a:r>
              <a:rPr lang="en-US" b="0" i="0" dirty="0">
                <a:effectLst/>
              </a:rPr>
              <a:t>he Centers for Disease Control and Prevention has stated that the  vaccination against COVID-19 disease is available for everyone. </a:t>
            </a:r>
          </a:p>
          <a:p>
            <a:r>
              <a:rPr lang="en-US" dirty="0"/>
              <a:t>Undocumented immigrants may receive a vaccination.</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689" y="2506133"/>
            <a:ext cx="3014133" cy="2091619"/>
          </a:xfrm>
          <a:prstGeom prst="rect">
            <a:avLst/>
          </a:prstGeom>
        </p:spPr>
      </p:pic>
      <p:sp>
        <p:nvSpPr>
          <p:cNvPr id="6" name="TextBox 5"/>
          <p:cNvSpPr txBox="1"/>
          <p:nvPr/>
        </p:nvSpPr>
        <p:spPr>
          <a:xfrm>
            <a:off x="2415822" y="4978400"/>
            <a:ext cx="3219279" cy="523220"/>
          </a:xfrm>
          <a:prstGeom prst="rect">
            <a:avLst/>
          </a:prstGeom>
          <a:noFill/>
        </p:spPr>
        <p:txBody>
          <a:bodyPr wrap="none" rtlCol="0">
            <a:spAutoFit/>
          </a:bodyPr>
          <a:lstStyle/>
          <a:p>
            <a:r>
              <a:rPr lang="en-US" sz="1400" dirty="0"/>
              <a:t>Image Source: </a:t>
            </a:r>
            <a:r>
              <a:rPr lang="en-US" sz="1400" dirty="0">
                <a:hlinkClick r:id="rId4"/>
              </a:rPr>
              <a:t>https://www.vaccines.gov/</a:t>
            </a:r>
            <a:endParaRPr lang="en-US" sz="1400" dirty="0"/>
          </a:p>
          <a:p>
            <a:endParaRPr lang="en-US" sz="1400" dirty="0"/>
          </a:p>
        </p:txBody>
      </p:sp>
      <p:sp>
        <p:nvSpPr>
          <p:cNvPr id="7" name="Slide Number Placeholder 6">
            <a:extLst>
              <a:ext uri="{FF2B5EF4-FFF2-40B4-BE49-F238E27FC236}">
                <a16:creationId xmlns:a16="http://schemas.microsoft.com/office/drawing/2014/main" id="{F63ADC2F-1FC7-1F41-C4D4-13D7CD88899C}"/>
              </a:ext>
            </a:extLst>
          </p:cNvPr>
          <p:cNvSpPr>
            <a:spLocks noGrp="1"/>
          </p:cNvSpPr>
          <p:nvPr>
            <p:ph type="sldNum" sz="quarter" idx="12"/>
          </p:nvPr>
        </p:nvSpPr>
        <p:spPr/>
        <p:txBody>
          <a:bodyPr/>
          <a:lstStyle/>
          <a:p>
            <a:fld id="{C8F0A55E-6CC8-4884-80D5-372998A897A4}" type="slidenum">
              <a:rPr lang="en-US" smtClean="0"/>
              <a:t>52</a:t>
            </a:fld>
            <a:endParaRPr lang="en-US"/>
          </a:p>
        </p:txBody>
      </p:sp>
    </p:spTree>
    <p:extLst>
      <p:ext uri="{BB962C8B-B14F-4D97-AF65-F5344CB8AC3E}">
        <p14:creationId xmlns:p14="http://schemas.microsoft.com/office/powerpoint/2010/main" val="4000889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A607-0E3A-46E2-8DAE-3EB0EF854B30}"/>
              </a:ext>
            </a:extLst>
          </p:cNvPr>
          <p:cNvSpPr>
            <a:spLocks noGrp="1"/>
          </p:cNvSpPr>
          <p:nvPr>
            <p:ph type="title"/>
          </p:nvPr>
        </p:nvSpPr>
        <p:spPr/>
        <p:txBody>
          <a:bodyPr/>
          <a:lstStyle/>
          <a:p>
            <a:r>
              <a:rPr lang="en-US" dirty="0"/>
              <a:t>Will my personal information be shared with law enforcement or Immigration services?</a:t>
            </a:r>
          </a:p>
        </p:txBody>
      </p:sp>
      <p:sp>
        <p:nvSpPr>
          <p:cNvPr id="3" name="Content Placeholder 2">
            <a:extLst>
              <a:ext uri="{FF2B5EF4-FFF2-40B4-BE49-F238E27FC236}">
                <a16:creationId xmlns:a16="http://schemas.microsoft.com/office/drawing/2014/main" id="{626E5867-5AB7-4730-8727-CF3EED4581C3}"/>
              </a:ext>
            </a:extLst>
          </p:cNvPr>
          <p:cNvSpPr>
            <a:spLocks noGrp="1"/>
          </p:cNvSpPr>
          <p:nvPr>
            <p:ph sz="half" idx="1"/>
          </p:nvPr>
        </p:nvSpPr>
        <p:spPr/>
        <p:txBody>
          <a:bodyPr/>
          <a:lstStyle/>
          <a:p>
            <a:pPr marL="0" indent="0">
              <a:buNone/>
            </a:pPr>
            <a:r>
              <a:rPr lang="en-US" i="1" dirty="0"/>
              <a:t>What do you think?</a:t>
            </a:r>
          </a:p>
          <a:p>
            <a:pPr>
              <a:buFont typeface="Wingdings" panose="05000000000000000000" pitchFamily="2" charset="2"/>
              <a:buChar char="q"/>
            </a:pPr>
            <a:r>
              <a:rPr lang="en-US" dirty="0"/>
              <a:t> Yes</a:t>
            </a:r>
          </a:p>
          <a:p>
            <a:pPr>
              <a:buFont typeface="Wingdings" panose="05000000000000000000" pitchFamily="2" charset="2"/>
              <a:buChar char="q"/>
            </a:pPr>
            <a:r>
              <a:rPr lang="en-US" dirty="0"/>
              <a:t> No</a:t>
            </a:r>
          </a:p>
          <a:p>
            <a:pPr marL="0" indent="0">
              <a:buNone/>
            </a:pPr>
            <a:endParaRPr lang="en-US" dirty="0"/>
          </a:p>
        </p:txBody>
      </p:sp>
      <p:sp>
        <p:nvSpPr>
          <p:cNvPr id="4" name="Content Placeholder 3">
            <a:extLst>
              <a:ext uri="{FF2B5EF4-FFF2-40B4-BE49-F238E27FC236}">
                <a16:creationId xmlns:a16="http://schemas.microsoft.com/office/drawing/2014/main" id="{9C4E72B1-7606-4731-957A-08FA14742BA2}"/>
              </a:ext>
            </a:extLst>
          </p:cNvPr>
          <p:cNvSpPr>
            <a:spLocks noGrp="1"/>
          </p:cNvSpPr>
          <p:nvPr>
            <p:ph sz="half" idx="2"/>
          </p:nvPr>
        </p:nvSpPr>
        <p:spPr/>
        <p:txBody>
          <a:bodyPr/>
          <a:lstStyle/>
          <a:p>
            <a:r>
              <a:rPr lang="en-US" b="0" i="0" dirty="0">
                <a:effectLst/>
              </a:rPr>
              <a:t>Information about vaccine recipients may not be given to immigration enforcement.</a:t>
            </a:r>
          </a:p>
          <a:p>
            <a:pPr marL="0" indent="0">
              <a:buNone/>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83234" y="2269066"/>
            <a:ext cx="3788336" cy="2122381"/>
          </a:xfrm>
          <a:prstGeom prst="rect">
            <a:avLst/>
          </a:prstGeom>
        </p:spPr>
      </p:pic>
      <p:sp>
        <p:nvSpPr>
          <p:cNvPr id="6" name="TextBox 5"/>
          <p:cNvSpPr txBox="1"/>
          <p:nvPr/>
        </p:nvSpPr>
        <p:spPr>
          <a:xfrm>
            <a:off x="2083234" y="4662311"/>
            <a:ext cx="4285147" cy="677108"/>
          </a:xfrm>
          <a:prstGeom prst="rect">
            <a:avLst/>
          </a:prstGeom>
          <a:noFill/>
        </p:spPr>
        <p:txBody>
          <a:bodyPr wrap="none" rtlCol="0">
            <a:spAutoFit/>
          </a:bodyPr>
          <a:lstStyle/>
          <a:p>
            <a:r>
              <a:rPr lang="en-US" sz="1000" dirty="0"/>
              <a:t>Image Source: Image Source: </a:t>
            </a:r>
          </a:p>
          <a:p>
            <a:r>
              <a:rPr lang="en-US" sz="1000" dirty="0">
                <a:hlinkClick r:id="rId3"/>
              </a:rPr>
              <a:t>https://hbr.org/2018/01/the-art-of-strategy-is-about-knowing-when-to-say-no</a:t>
            </a:r>
            <a:endParaRPr lang="en-US" sz="1000" dirty="0"/>
          </a:p>
          <a:p>
            <a:endParaRPr lang="en-US" dirty="0"/>
          </a:p>
        </p:txBody>
      </p:sp>
      <p:sp>
        <p:nvSpPr>
          <p:cNvPr id="7" name="Slide Number Placeholder 6">
            <a:extLst>
              <a:ext uri="{FF2B5EF4-FFF2-40B4-BE49-F238E27FC236}">
                <a16:creationId xmlns:a16="http://schemas.microsoft.com/office/drawing/2014/main" id="{D7BCF26B-316D-A7B2-FB68-9ADDAC798E85}"/>
              </a:ext>
            </a:extLst>
          </p:cNvPr>
          <p:cNvSpPr>
            <a:spLocks noGrp="1"/>
          </p:cNvSpPr>
          <p:nvPr>
            <p:ph type="sldNum" sz="quarter" idx="12"/>
          </p:nvPr>
        </p:nvSpPr>
        <p:spPr/>
        <p:txBody>
          <a:bodyPr/>
          <a:lstStyle/>
          <a:p>
            <a:fld id="{C8F0A55E-6CC8-4884-80D5-372998A897A4}" type="slidenum">
              <a:rPr lang="en-US" smtClean="0"/>
              <a:t>53</a:t>
            </a:fld>
            <a:endParaRPr lang="en-US"/>
          </a:p>
        </p:txBody>
      </p:sp>
    </p:spTree>
    <p:extLst>
      <p:ext uri="{BB962C8B-B14F-4D97-AF65-F5344CB8AC3E}">
        <p14:creationId xmlns:p14="http://schemas.microsoft.com/office/powerpoint/2010/main" val="1846268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0AEF-58A6-4CDB-AE47-6F85BA2DFE06}"/>
              </a:ext>
            </a:extLst>
          </p:cNvPr>
          <p:cNvSpPr>
            <a:spLocks noGrp="1"/>
          </p:cNvSpPr>
          <p:nvPr>
            <p:ph type="title"/>
          </p:nvPr>
        </p:nvSpPr>
        <p:spPr/>
        <p:txBody>
          <a:bodyPr/>
          <a:lstStyle/>
          <a:p>
            <a:r>
              <a:rPr lang="en-US" dirty="0"/>
              <a:t>How should I prepare for the vaccination?</a:t>
            </a:r>
          </a:p>
        </p:txBody>
      </p:sp>
      <p:pic>
        <p:nvPicPr>
          <p:cNvPr id="7" name="Content Placeholder 6" descr="A person getting an injection&#10;&#10;"/>
          <p:cNvPicPr>
            <a:picLocks noGrp="1" noChangeAspect="1"/>
          </p:cNvPicPr>
          <p:nvPr>
            <p:ph sz="half" idx="1"/>
          </p:nvPr>
        </p:nvPicPr>
        <p:blipFill>
          <a:blip r:embed="rId2"/>
          <a:stretch>
            <a:fillRect/>
          </a:stretch>
        </p:blipFill>
        <p:spPr>
          <a:xfrm>
            <a:off x="1566155" y="2136332"/>
            <a:ext cx="3847477" cy="2560320"/>
          </a:xfrm>
          <a:prstGeom prst="rect">
            <a:avLst/>
          </a:prstGeom>
        </p:spPr>
      </p:pic>
      <p:sp>
        <p:nvSpPr>
          <p:cNvPr id="4" name="Content Placeholder 3">
            <a:extLst>
              <a:ext uri="{FF2B5EF4-FFF2-40B4-BE49-F238E27FC236}">
                <a16:creationId xmlns:a16="http://schemas.microsoft.com/office/drawing/2014/main" id="{4A871700-DDF6-4B26-B82E-A26F6DA6A8E7}"/>
              </a:ext>
            </a:extLst>
          </p:cNvPr>
          <p:cNvSpPr>
            <a:spLocks noGrp="1"/>
          </p:cNvSpPr>
          <p:nvPr>
            <p:ph sz="half" idx="2"/>
          </p:nvPr>
        </p:nvSpPr>
        <p:spPr/>
        <p:txBody>
          <a:bodyPr/>
          <a:lstStyle/>
          <a:p>
            <a:pPr algn="l" fontAlgn="base">
              <a:buFont typeface="Arial" panose="020B0604020202020204" pitchFamily="34" charset="0"/>
              <a:buChar char="•"/>
            </a:pPr>
            <a:r>
              <a:rPr lang="en-US" b="0" i="0" dirty="0">
                <a:solidFill>
                  <a:srgbClr val="000000"/>
                </a:solidFill>
                <a:effectLst/>
                <a:latin typeface="verdana" panose="020B0604030504040204" pitchFamily="34" charset="0"/>
              </a:rPr>
              <a:t>Take your usual medications and eat your usual diet on the day you receive the vaccine.  </a:t>
            </a:r>
            <a:endParaRPr lang="en-US" b="0" i="0" dirty="0">
              <a:solidFill>
                <a:srgbClr val="000000"/>
              </a:solidFill>
              <a:effectLst/>
              <a:latin typeface="Gotham-Light"/>
            </a:endParaRPr>
          </a:p>
          <a:p>
            <a:pPr algn="l" fontAlgn="base">
              <a:buFont typeface="Arial" panose="020B0604020202020204" pitchFamily="34" charset="0"/>
              <a:buChar char="•"/>
            </a:pPr>
            <a:r>
              <a:rPr lang="en-US" b="0" i="0" dirty="0">
                <a:solidFill>
                  <a:srgbClr val="000000"/>
                </a:solidFill>
                <a:effectLst/>
                <a:latin typeface="verdana" panose="020B0604030504040204" pitchFamily="34" charset="0"/>
              </a:rPr>
              <a:t>Wear clothes that will give the nurse easy access to your upper arm.</a:t>
            </a:r>
          </a:p>
          <a:p>
            <a:pPr algn="l" fontAlgn="base">
              <a:buFont typeface="Arial" panose="020B0604020202020204" pitchFamily="34" charset="0"/>
              <a:buChar char="•"/>
            </a:pPr>
            <a:r>
              <a:rPr lang="en-US" b="0" i="0" dirty="0">
                <a:solidFill>
                  <a:srgbClr val="000000"/>
                </a:solidFill>
                <a:effectLst/>
                <a:latin typeface="verdana" panose="020B0604030504040204" pitchFamily="34" charset="0"/>
              </a:rPr>
              <a:t>Wear a face mask that covers your mouth and nose</a:t>
            </a:r>
            <a:r>
              <a:rPr lang="en-US" dirty="0">
                <a:solidFill>
                  <a:srgbClr val="000000"/>
                </a:solidFill>
                <a:latin typeface="verdana" panose="020B0604030504040204" pitchFamily="34" charset="0"/>
              </a:rPr>
              <a:t>.</a:t>
            </a:r>
            <a:endParaRPr lang="en-US" b="0" i="0" dirty="0">
              <a:solidFill>
                <a:srgbClr val="000000"/>
              </a:solidFill>
              <a:effectLst/>
              <a:latin typeface="Gotham-Light"/>
            </a:endParaRPr>
          </a:p>
          <a:p>
            <a:pPr marL="0" indent="0">
              <a:buNone/>
            </a:pPr>
            <a:endParaRPr lang="en-US" dirty="0"/>
          </a:p>
        </p:txBody>
      </p:sp>
      <p:sp>
        <p:nvSpPr>
          <p:cNvPr id="8" name="TextBox 7"/>
          <p:cNvSpPr txBox="1"/>
          <p:nvPr/>
        </p:nvSpPr>
        <p:spPr>
          <a:xfrm>
            <a:off x="1411111" y="4854222"/>
            <a:ext cx="4481689" cy="954107"/>
          </a:xfrm>
          <a:prstGeom prst="rect">
            <a:avLst/>
          </a:prstGeom>
          <a:noFill/>
        </p:spPr>
        <p:txBody>
          <a:bodyPr wrap="square" rtlCol="0">
            <a:spAutoFit/>
          </a:bodyPr>
          <a:lstStyle/>
          <a:p>
            <a:r>
              <a:rPr lang="en-US" sz="1000" dirty="0"/>
              <a:t>Image Source: </a:t>
            </a:r>
            <a:r>
              <a:rPr lang="en-US" sz="1000" dirty="0">
                <a:hlinkClick r:id="rId3"/>
              </a:rPr>
              <a:t>https://www.mclaren.org/main/news/preparing-for-your-covid19-shot-3265</a:t>
            </a:r>
            <a:endParaRPr lang="en-US" sz="1000" dirty="0"/>
          </a:p>
          <a:p>
            <a:endParaRPr lang="en-US" dirty="0"/>
          </a:p>
          <a:p>
            <a:endParaRPr lang="en-US" dirty="0"/>
          </a:p>
        </p:txBody>
      </p:sp>
      <p:sp>
        <p:nvSpPr>
          <p:cNvPr id="3" name="Slide Number Placeholder 2">
            <a:extLst>
              <a:ext uri="{FF2B5EF4-FFF2-40B4-BE49-F238E27FC236}">
                <a16:creationId xmlns:a16="http://schemas.microsoft.com/office/drawing/2014/main" id="{EB5FDCF9-A619-7B27-7F1E-C875D65D80C9}"/>
              </a:ext>
            </a:extLst>
          </p:cNvPr>
          <p:cNvSpPr>
            <a:spLocks noGrp="1"/>
          </p:cNvSpPr>
          <p:nvPr>
            <p:ph type="sldNum" sz="quarter" idx="12"/>
          </p:nvPr>
        </p:nvSpPr>
        <p:spPr/>
        <p:txBody>
          <a:bodyPr/>
          <a:lstStyle/>
          <a:p>
            <a:fld id="{C8F0A55E-6CC8-4884-80D5-372998A897A4}" type="slidenum">
              <a:rPr lang="en-US" smtClean="0"/>
              <a:t>54</a:t>
            </a:fld>
            <a:endParaRPr lang="en-US"/>
          </a:p>
        </p:txBody>
      </p:sp>
    </p:spTree>
    <p:extLst>
      <p:ext uri="{BB962C8B-B14F-4D97-AF65-F5344CB8AC3E}">
        <p14:creationId xmlns:p14="http://schemas.microsoft.com/office/powerpoint/2010/main" val="204473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017B-B552-4898-993E-DC4F15FA33C1}"/>
              </a:ext>
            </a:extLst>
          </p:cNvPr>
          <p:cNvSpPr>
            <a:spLocks noGrp="1"/>
          </p:cNvSpPr>
          <p:nvPr>
            <p:ph type="title"/>
          </p:nvPr>
        </p:nvSpPr>
        <p:spPr/>
        <p:txBody>
          <a:bodyPr/>
          <a:lstStyle/>
          <a:p>
            <a:pPr algn="ctr"/>
            <a:r>
              <a:rPr lang="en-US" dirty="0"/>
              <a:t>Slow the Spread</a:t>
            </a:r>
          </a:p>
        </p:txBody>
      </p:sp>
      <p:sp>
        <p:nvSpPr>
          <p:cNvPr id="3" name="Text Placeholder 2">
            <a:extLst>
              <a:ext uri="{FF2B5EF4-FFF2-40B4-BE49-F238E27FC236}">
                <a16:creationId xmlns:a16="http://schemas.microsoft.com/office/drawing/2014/main" id="{25037053-8BDD-4E3A-A411-AA0AA1038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E6626B-7861-7093-68B6-7ACD6DF0F937}"/>
              </a:ext>
            </a:extLst>
          </p:cNvPr>
          <p:cNvSpPr>
            <a:spLocks noGrp="1"/>
          </p:cNvSpPr>
          <p:nvPr>
            <p:ph type="sldNum" sz="quarter" idx="12"/>
          </p:nvPr>
        </p:nvSpPr>
        <p:spPr/>
        <p:txBody>
          <a:bodyPr/>
          <a:lstStyle/>
          <a:p>
            <a:fld id="{C8F0A55E-6CC8-4884-80D5-372998A897A4}" type="slidenum">
              <a:rPr lang="en-US" smtClean="0"/>
              <a:t>55</a:t>
            </a:fld>
            <a:endParaRPr lang="en-US"/>
          </a:p>
        </p:txBody>
      </p:sp>
    </p:spTree>
    <p:extLst>
      <p:ext uri="{BB962C8B-B14F-4D97-AF65-F5344CB8AC3E}">
        <p14:creationId xmlns:p14="http://schemas.microsoft.com/office/powerpoint/2010/main" val="1937543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3797-5788-4E52-A851-902F24EE8109}"/>
              </a:ext>
            </a:extLst>
          </p:cNvPr>
          <p:cNvSpPr>
            <a:spLocks noGrp="1"/>
          </p:cNvSpPr>
          <p:nvPr>
            <p:ph type="title"/>
          </p:nvPr>
        </p:nvSpPr>
        <p:spPr/>
        <p:txBody>
          <a:bodyPr/>
          <a:lstStyle/>
          <a:p>
            <a:pPr algn="ctr"/>
            <a:r>
              <a:rPr lang="en-US" dirty="0"/>
              <a:t>Masks</a:t>
            </a:r>
          </a:p>
        </p:txBody>
      </p:sp>
      <p:pic>
        <p:nvPicPr>
          <p:cNvPr id="4" name="Content Placeholder 3" descr="A group of various types of masks.&#10;&#10;"/>
          <p:cNvPicPr>
            <a:picLocks noGrp="1" noChangeAspect="1"/>
          </p:cNvPicPr>
          <p:nvPr>
            <p:ph idx="1"/>
          </p:nvPr>
        </p:nvPicPr>
        <p:blipFill>
          <a:blip r:embed="rId2"/>
          <a:stretch>
            <a:fillRect/>
          </a:stretch>
        </p:blipFill>
        <p:spPr>
          <a:xfrm>
            <a:off x="3248028" y="1690688"/>
            <a:ext cx="5695943" cy="3200400"/>
          </a:xfrm>
          <a:prstGeom prst="rect">
            <a:avLst/>
          </a:prstGeom>
        </p:spPr>
      </p:pic>
      <p:sp>
        <p:nvSpPr>
          <p:cNvPr id="5" name="TextBox 4"/>
          <p:cNvSpPr txBox="1"/>
          <p:nvPr/>
        </p:nvSpPr>
        <p:spPr>
          <a:xfrm>
            <a:off x="3312939" y="5271911"/>
            <a:ext cx="5910592" cy="246221"/>
          </a:xfrm>
          <a:prstGeom prst="rect">
            <a:avLst/>
          </a:prstGeom>
          <a:noFill/>
        </p:spPr>
        <p:txBody>
          <a:bodyPr wrap="none" rtlCol="0">
            <a:spAutoFit/>
          </a:bodyPr>
          <a:lstStyle/>
          <a:p>
            <a:r>
              <a:rPr lang="en-US" sz="1000" dirty="0"/>
              <a:t>Image Source</a:t>
            </a:r>
            <a:r>
              <a:rPr lang="en-US" sz="1000" dirty="0">
                <a:hlinkClick r:id="rId3"/>
              </a:rPr>
              <a:t>: https://news.llu.edu/health-wellness/which-type-of-face-mask-most-effective-against-covid-19</a:t>
            </a:r>
            <a:endParaRPr lang="en-US" sz="1000" dirty="0"/>
          </a:p>
        </p:txBody>
      </p:sp>
      <p:sp>
        <p:nvSpPr>
          <p:cNvPr id="3" name="Slide Number Placeholder 2">
            <a:extLst>
              <a:ext uri="{FF2B5EF4-FFF2-40B4-BE49-F238E27FC236}">
                <a16:creationId xmlns:a16="http://schemas.microsoft.com/office/drawing/2014/main" id="{89A33EDF-249B-D452-50F1-6CE2115A4307}"/>
              </a:ext>
            </a:extLst>
          </p:cNvPr>
          <p:cNvSpPr>
            <a:spLocks noGrp="1"/>
          </p:cNvSpPr>
          <p:nvPr>
            <p:ph type="sldNum" sz="quarter" idx="12"/>
          </p:nvPr>
        </p:nvSpPr>
        <p:spPr/>
        <p:txBody>
          <a:bodyPr/>
          <a:lstStyle/>
          <a:p>
            <a:fld id="{C8F0A55E-6CC8-4884-80D5-372998A897A4}" type="slidenum">
              <a:rPr lang="en-US" smtClean="0"/>
              <a:t>56</a:t>
            </a:fld>
            <a:endParaRPr lang="en-US"/>
          </a:p>
        </p:txBody>
      </p:sp>
    </p:spTree>
    <p:extLst>
      <p:ext uri="{BB962C8B-B14F-4D97-AF65-F5344CB8AC3E}">
        <p14:creationId xmlns:p14="http://schemas.microsoft.com/office/powerpoint/2010/main" val="114303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F5C2-B692-4F85-9A3F-E639114481B4}"/>
              </a:ext>
            </a:extLst>
          </p:cNvPr>
          <p:cNvSpPr>
            <a:spLocks noGrp="1"/>
          </p:cNvSpPr>
          <p:nvPr>
            <p:ph type="title"/>
          </p:nvPr>
        </p:nvSpPr>
        <p:spPr/>
        <p:txBody>
          <a:bodyPr/>
          <a:lstStyle/>
          <a:p>
            <a:r>
              <a:rPr lang="en-US" dirty="0"/>
              <a:t>When should I wear a mask?</a:t>
            </a:r>
          </a:p>
        </p:txBody>
      </p:sp>
      <p:pic>
        <p:nvPicPr>
          <p:cNvPr id="8" name="Content Placeholder 7"/>
          <p:cNvPicPr>
            <a:picLocks noGrp="1" noChangeAspect="1"/>
          </p:cNvPicPr>
          <p:nvPr>
            <p:ph sz="half" idx="1"/>
          </p:nvPr>
        </p:nvPicPr>
        <p:blipFill>
          <a:blip r:embed="rId3"/>
          <a:stretch>
            <a:fillRect/>
          </a:stretch>
        </p:blipFill>
        <p:spPr>
          <a:prstGeom prst="rect">
            <a:avLst/>
          </a:prstGeom>
        </p:spPr>
      </p:pic>
      <p:sp>
        <p:nvSpPr>
          <p:cNvPr id="4" name="Content Placeholder 3">
            <a:extLst>
              <a:ext uri="{FF2B5EF4-FFF2-40B4-BE49-F238E27FC236}">
                <a16:creationId xmlns:a16="http://schemas.microsoft.com/office/drawing/2014/main" id="{B275690A-FAF7-471C-BE1E-28DE03DE5BD8}"/>
              </a:ext>
            </a:extLst>
          </p:cNvPr>
          <p:cNvSpPr>
            <a:spLocks noGrp="1"/>
          </p:cNvSpPr>
          <p:nvPr>
            <p:ph sz="half" idx="2"/>
          </p:nvPr>
        </p:nvSpPr>
        <p:spPr/>
        <p:txBody>
          <a:bodyPr/>
          <a:lstStyle/>
          <a:p>
            <a:r>
              <a:rPr lang="en-US" dirty="0"/>
              <a:t>Wear a mask in areas with high numbers of COVID-19 cases.</a:t>
            </a:r>
          </a:p>
          <a:p>
            <a:r>
              <a:rPr lang="en-US" dirty="0"/>
              <a:t>Wear a mask when you are in indoors public settings.</a:t>
            </a:r>
          </a:p>
          <a:p>
            <a:r>
              <a:rPr lang="en-US" dirty="0"/>
              <a:t>Wear a mask if you have close contact with individuals who are not vaccinated.</a:t>
            </a:r>
          </a:p>
        </p:txBody>
      </p:sp>
      <p:sp>
        <p:nvSpPr>
          <p:cNvPr id="6" name="TextBox 5"/>
          <p:cNvSpPr txBox="1"/>
          <p:nvPr/>
        </p:nvSpPr>
        <p:spPr>
          <a:xfrm>
            <a:off x="936978" y="5113867"/>
            <a:ext cx="3799438" cy="523220"/>
          </a:xfrm>
          <a:prstGeom prst="rect">
            <a:avLst/>
          </a:prstGeom>
          <a:noFill/>
        </p:spPr>
        <p:txBody>
          <a:bodyPr wrap="none" rtlCol="0">
            <a:spAutoFit/>
          </a:bodyPr>
          <a:lstStyle/>
          <a:p>
            <a:r>
              <a:rPr lang="en-US" sz="1000" dirty="0"/>
              <a:t>Image Source: </a:t>
            </a:r>
            <a:r>
              <a:rPr lang="en-US" sz="1000" dirty="0">
                <a:hlinkClick r:id="rId4"/>
              </a:rPr>
              <a:t>https://medlineplus.gov/ency/imagepages/19946.htm</a:t>
            </a:r>
            <a:endParaRPr lang="en-US" sz="1000" dirty="0"/>
          </a:p>
          <a:p>
            <a:endParaRPr lang="en-US" dirty="0"/>
          </a:p>
        </p:txBody>
      </p:sp>
      <p:pic>
        <p:nvPicPr>
          <p:cNvPr id="10" name="Picture 9" descr="A group of people wearing face masks&#10;&#10;"/>
          <p:cNvPicPr>
            <a:picLocks noChangeAspect="1"/>
          </p:cNvPicPr>
          <p:nvPr/>
        </p:nvPicPr>
        <p:blipFill>
          <a:blip r:embed="rId5"/>
          <a:stretch>
            <a:fillRect/>
          </a:stretch>
        </p:blipFill>
        <p:spPr>
          <a:xfrm>
            <a:off x="1178983" y="2349546"/>
            <a:ext cx="4082145" cy="2286000"/>
          </a:xfrm>
          <a:prstGeom prst="rect">
            <a:avLst/>
          </a:prstGeom>
        </p:spPr>
      </p:pic>
      <p:sp>
        <p:nvSpPr>
          <p:cNvPr id="3" name="Slide Number Placeholder 2">
            <a:extLst>
              <a:ext uri="{FF2B5EF4-FFF2-40B4-BE49-F238E27FC236}">
                <a16:creationId xmlns:a16="http://schemas.microsoft.com/office/drawing/2014/main" id="{FD791644-5618-C5F7-0B56-76111F1E6A44}"/>
              </a:ext>
            </a:extLst>
          </p:cNvPr>
          <p:cNvSpPr>
            <a:spLocks noGrp="1"/>
          </p:cNvSpPr>
          <p:nvPr>
            <p:ph type="sldNum" sz="quarter" idx="12"/>
          </p:nvPr>
        </p:nvSpPr>
        <p:spPr/>
        <p:txBody>
          <a:bodyPr/>
          <a:lstStyle/>
          <a:p>
            <a:fld id="{C8F0A55E-6CC8-4884-80D5-372998A897A4}" type="slidenum">
              <a:rPr lang="en-US" smtClean="0"/>
              <a:t>57</a:t>
            </a:fld>
            <a:endParaRPr lang="en-US"/>
          </a:p>
        </p:txBody>
      </p:sp>
    </p:spTree>
    <p:extLst>
      <p:ext uri="{BB962C8B-B14F-4D97-AF65-F5344CB8AC3E}">
        <p14:creationId xmlns:p14="http://schemas.microsoft.com/office/powerpoint/2010/main" val="2559658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B187-6C2B-4FD0-8099-187E716095A7}"/>
              </a:ext>
            </a:extLst>
          </p:cNvPr>
          <p:cNvSpPr>
            <a:spLocks noGrp="1"/>
          </p:cNvSpPr>
          <p:nvPr>
            <p:ph type="title"/>
          </p:nvPr>
        </p:nvSpPr>
        <p:spPr/>
        <p:txBody>
          <a:bodyPr/>
          <a:lstStyle/>
          <a:p>
            <a:r>
              <a:rPr lang="en-US" dirty="0"/>
              <a:t>What type of mask should I wear?</a:t>
            </a:r>
          </a:p>
        </p:txBody>
      </p:sp>
      <p:pic>
        <p:nvPicPr>
          <p:cNvPr id="5" name="Content Placeholder 4" descr="A group of various types of face masks, including:&#10;- surgical mask&#10;- N95 respirator&#10;- tea towel or dishcloth&#10;- two layer mask&#10;- hybrid mask&#10;&#10;"/>
          <p:cNvPicPr>
            <a:picLocks noGrp="1" noChangeAspect="1"/>
          </p:cNvPicPr>
          <p:nvPr>
            <p:ph sz="half" idx="1"/>
          </p:nvPr>
        </p:nvPicPr>
        <p:blipFill>
          <a:blip r:embed="rId2"/>
          <a:stretch>
            <a:fillRect/>
          </a:stretch>
        </p:blipFill>
        <p:spPr>
          <a:xfrm>
            <a:off x="747889" y="1825625"/>
            <a:ext cx="5181600" cy="3886200"/>
          </a:xfrm>
          <a:prstGeom prst="rect">
            <a:avLst/>
          </a:prstGeom>
        </p:spPr>
      </p:pic>
      <p:sp>
        <p:nvSpPr>
          <p:cNvPr id="4" name="Content Placeholder 3">
            <a:extLst>
              <a:ext uri="{FF2B5EF4-FFF2-40B4-BE49-F238E27FC236}">
                <a16:creationId xmlns:a16="http://schemas.microsoft.com/office/drawing/2014/main" id="{988ECF08-1453-408F-8E01-6401CE05DCBC}"/>
              </a:ext>
            </a:extLst>
          </p:cNvPr>
          <p:cNvSpPr>
            <a:spLocks noGrp="1"/>
          </p:cNvSpPr>
          <p:nvPr>
            <p:ph sz="half" idx="2"/>
          </p:nvPr>
        </p:nvSpPr>
        <p:spPr/>
        <p:txBody>
          <a:bodyPr>
            <a:normAutofit lnSpcReduction="10000"/>
          </a:bodyPr>
          <a:lstStyle/>
          <a:p>
            <a:pPr marL="0" indent="0">
              <a:buNone/>
            </a:pPr>
            <a:r>
              <a:rPr lang="en-US" dirty="0"/>
              <a:t>Choose a mask that is made with at least two layers of fabric.</a:t>
            </a:r>
          </a:p>
          <a:p>
            <a:pPr marL="0" indent="0">
              <a:buNone/>
            </a:pPr>
            <a:r>
              <a:rPr lang="en-US" dirty="0"/>
              <a:t>You can also make your own mask.</a:t>
            </a:r>
          </a:p>
          <a:p>
            <a:pPr marL="0" indent="0">
              <a:buNone/>
            </a:pPr>
            <a:r>
              <a:rPr lang="en-US" b="0" i="0" dirty="0">
                <a:solidFill>
                  <a:srgbClr val="000000"/>
                </a:solidFill>
                <a:effectLst/>
                <a:latin typeface="noto_sansregular"/>
              </a:rPr>
              <a:t>Masks can be made out of cotton or linen fabric.</a:t>
            </a:r>
          </a:p>
          <a:p>
            <a:pPr marL="0" indent="0">
              <a:buNone/>
            </a:pPr>
            <a:r>
              <a:rPr lang="en-US" b="0" i="0" dirty="0">
                <a:solidFill>
                  <a:srgbClr val="000000"/>
                </a:solidFill>
                <a:effectLst/>
                <a:latin typeface="noto_sansregular"/>
              </a:rPr>
              <a:t>Masks should </a:t>
            </a:r>
            <a:r>
              <a:rPr lang="en-US" dirty="0">
                <a:solidFill>
                  <a:srgbClr val="000000"/>
                </a:solidFill>
                <a:latin typeface="noto_sansregular"/>
              </a:rPr>
              <a:t>fit snugly against sides of your face.</a:t>
            </a:r>
          </a:p>
          <a:p>
            <a:pPr marL="0" indent="0">
              <a:buNone/>
            </a:pPr>
            <a:r>
              <a:rPr lang="en-US" dirty="0">
                <a:solidFill>
                  <a:srgbClr val="000000"/>
                </a:solidFill>
                <a:latin typeface="noto_sansregular"/>
              </a:rPr>
              <a:t>Masks should have a nose wire to prevent leaking out of the top.</a:t>
            </a:r>
            <a:r>
              <a:rPr lang="en-US" b="0" i="0" dirty="0">
                <a:solidFill>
                  <a:srgbClr val="000000"/>
                </a:solidFill>
                <a:effectLst/>
                <a:latin typeface="noto_sansregular"/>
              </a:rPr>
              <a:t> </a:t>
            </a:r>
          </a:p>
          <a:p>
            <a:pPr marL="0" indent="0">
              <a:buNone/>
            </a:pPr>
            <a:endParaRPr lang="en-US" dirty="0"/>
          </a:p>
        </p:txBody>
      </p:sp>
      <p:sp>
        <p:nvSpPr>
          <p:cNvPr id="6" name="TextBox 5"/>
          <p:cNvSpPr txBox="1"/>
          <p:nvPr/>
        </p:nvSpPr>
        <p:spPr>
          <a:xfrm>
            <a:off x="838200" y="6005689"/>
            <a:ext cx="4902304" cy="523220"/>
          </a:xfrm>
          <a:prstGeom prst="rect">
            <a:avLst/>
          </a:prstGeom>
          <a:noFill/>
        </p:spPr>
        <p:txBody>
          <a:bodyPr wrap="none" rtlCol="0">
            <a:spAutoFit/>
          </a:bodyPr>
          <a:lstStyle/>
          <a:p>
            <a:r>
              <a:rPr lang="en-US" sz="1000" dirty="0"/>
              <a:t>Image Source: </a:t>
            </a:r>
            <a:r>
              <a:rPr lang="en-US" sz="1000" dirty="0">
                <a:hlinkClick r:id="rId3"/>
              </a:rPr>
              <a:t>https://www.businessinsider.com/best-masks-for-coronavirus-chart-2020-9</a:t>
            </a:r>
            <a:endParaRPr lang="en-US" sz="1000" dirty="0"/>
          </a:p>
          <a:p>
            <a:endParaRPr lang="en-US" dirty="0"/>
          </a:p>
        </p:txBody>
      </p:sp>
      <p:sp>
        <p:nvSpPr>
          <p:cNvPr id="3" name="Slide Number Placeholder 2">
            <a:extLst>
              <a:ext uri="{FF2B5EF4-FFF2-40B4-BE49-F238E27FC236}">
                <a16:creationId xmlns:a16="http://schemas.microsoft.com/office/drawing/2014/main" id="{1ABF6FDE-F99A-A824-BE4B-A92E7B30E35B}"/>
              </a:ext>
            </a:extLst>
          </p:cNvPr>
          <p:cNvSpPr>
            <a:spLocks noGrp="1"/>
          </p:cNvSpPr>
          <p:nvPr>
            <p:ph type="sldNum" sz="quarter" idx="12"/>
          </p:nvPr>
        </p:nvSpPr>
        <p:spPr/>
        <p:txBody>
          <a:bodyPr/>
          <a:lstStyle/>
          <a:p>
            <a:fld id="{C8F0A55E-6CC8-4884-80D5-372998A897A4}" type="slidenum">
              <a:rPr lang="en-US" smtClean="0"/>
              <a:t>58</a:t>
            </a:fld>
            <a:endParaRPr lang="en-US"/>
          </a:p>
        </p:txBody>
      </p:sp>
    </p:spTree>
    <p:extLst>
      <p:ext uri="{BB962C8B-B14F-4D97-AF65-F5344CB8AC3E}">
        <p14:creationId xmlns:p14="http://schemas.microsoft.com/office/powerpoint/2010/main" val="799978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54F7-A6AE-4C3F-A8F6-893CE11912D5}"/>
              </a:ext>
            </a:extLst>
          </p:cNvPr>
          <p:cNvSpPr>
            <a:spLocks noGrp="1"/>
          </p:cNvSpPr>
          <p:nvPr>
            <p:ph type="title"/>
          </p:nvPr>
        </p:nvSpPr>
        <p:spPr/>
        <p:txBody>
          <a:bodyPr/>
          <a:lstStyle/>
          <a:p>
            <a:r>
              <a:rPr lang="en-US" dirty="0"/>
              <a:t>Can I wear a bandana to protect myself and others from COVID-19?</a:t>
            </a:r>
          </a:p>
        </p:txBody>
      </p:sp>
      <p:sp>
        <p:nvSpPr>
          <p:cNvPr id="3" name="Content Placeholder 2">
            <a:extLst>
              <a:ext uri="{FF2B5EF4-FFF2-40B4-BE49-F238E27FC236}">
                <a16:creationId xmlns:a16="http://schemas.microsoft.com/office/drawing/2014/main" id="{8868D216-64B5-45E7-B09D-2F4BEEA774E7}"/>
              </a:ext>
            </a:extLst>
          </p:cNvPr>
          <p:cNvSpPr>
            <a:spLocks noGrp="1"/>
          </p:cNvSpPr>
          <p:nvPr>
            <p:ph sz="half" idx="1"/>
          </p:nvPr>
        </p:nvSpPr>
        <p:spPr/>
        <p:txBody>
          <a:bodyPr/>
          <a:lstStyle/>
          <a:p>
            <a:pPr marL="0" indent="0">
              <a:buNone/>
            </a:pPr>
            <a:r>
              <a:rPr lang="en-US" i="1" dirty="0"/>
              <a:t>What do you think?</a:t>
            </a:r>
          </a:p>
          <a:p>
            <a:pPr>
              <a:buFont typeface="Wingdings" panose="05000000000000000000" pitchFamily="2" charset="2"/>
              <a:buChar char="q"/>
            </a:pPr>
            <a:r>
              <a:rPr lang="en-US" i="1" dirty="0"/>
              <a:t> </a:t>
            </a:r>
            <a:r>
              <a:rPr lang="en-US" dirty="0"/>
              <a:t>Yes</a:t>
            </a:r>
          </a:p>
          <a:p>
            <a:pPr>
              <a:buFont typeface="Wingdings" panose="05000000000000000000" pitchFamily="2" charset="2"/>
              <a:buChar char="q"/>
            </a:pPr>
            <a:r>
              <a:rPr lang="en-US" i="1" dirty="0"/>
              <a:t> </a:t>
            </a:r>
            <a:r>
              <a:rPr lang="en-US" dirty="0"/>
              <a:t>No</a:t>
            </a:r>
          </a:p>
          <a:p>
            <a:pPr marL="0" indent="0">
              <a:buNone/>
            </a:pPr>
            <a:r>
              <a:rPr lang="en-US" i="1" dirty="0"/>
              <a:t>Why?</a:t>
            </a:r>
          </a:p>
        </p:txBody>
      </p:sp>
      <p:sp>
        <p:nvSpPr>
          <p:cNvPr id="4" name="Content Placeholder 3">
            <a:extLst>
              <a:ext uri="{FF2B5EF4-FFF2-40B4-BE49-F238E27FC236}">
                <a16:creationId xmlns:a16="http://schemas.microsoft.com/office/drawing/2014/main" id="{315434EB-086C-44C5-97AD-2C501EF8E6C2}"/>
              </a:ext>
            </a:extLst>
          </p:cNvPr>
          <p:cNvSpPr>
            <a:spLocks noGrp="1"/>
          </p:cNvSpPr>
          <p:nvPr>
            <p:ph sz="half" idx="2"/>
          </p:nvPr>
        </p:nvSpPr>
        <p:spPr/>
        <p:txBody>
          <a:bodyPr/>
          <a:lstStyle/>
          <a:p>
            <a:pPr marL="0" indent="0">
              <a:buNone/>
            </a:pPr>
            <a:r>
              <a:rPr lang="en-US" dirty="0"/>
              <a:t>Bandanas and scarves are not recommended.</a:t>
            </a:r>
          </a:p>
          <a:p>
            <a:pPr marL="0" indent="0">
              <a:buNone/>
            </a:pPr>
            <a:r>
              <a:rPr lang="en-US" dirty="0"/>
              <a:t>A bandana is open at the bottom. </a:t>
            </a:r>
          </a:p>
          <a:p>
            <a:pPr marL="0" indent="0">
              <a:buNone/>
            </a:pPr>
            <a:r>
              <a:rPr lang="en-US" dirty="0"/>
              <a:t>This allows unfiltered air to escape and enter.</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2622" y="2412594"/>
            <a:ext cx="2889955" cy="2633539"/>
          </a:xfrm>
          <a:prstGeom prst="rect">
            <a:avLst/>
          </a:prstGeom>
        </p:spPr>
      </p:pic>
      <p:sp>
        <p:nvSpPr>
          <p:cNvPr id="6" name="TextBox 5"/>
          <p:cNvSpPr txBox="1"/>
          <p:nvPr/>
        </p:nvSpPr>
        <p:spPr>
          <a:xfrm>
            <a:off x="641431" y="5111812"/>
            <a:ext cx="4427815" cy="677108"/>
          </a:xfrm>
          <a:prstGeom prst="rect">
            <a:avLst/>
          </a:prstGeom>
          <a:noFill/>
        </p:spPr>
        <p:txBody>
          <a:bodyPr wrap="none" rtlCol="0">
            <a:spAutoFit/>
          </a:bodyPr>
          <a:lstStyle/>
          <a:p>
            <a:r>
              <a:rPr lang="en-US" sz="1000" dirty="0"/>
              <a:t>Image Source: </a:t>
            </a:r>
            <a:r>
              <a:rPr lang="en-US" sz="1000" dirty="0">
                <a:hlinkClick r:id="" action="ppaction://noaction"/>
              </a:rPr>
              <a:t>https://www.usatoday.com/in-depth/news/2020/08/16/</a:t>
            </a:r>
          </a:p>
          <a:p>
            <a:r>
              <a:rPr lang="en-US" sz="1000" dirty="0">
                <a:hlinkClick r:id="" action="ppaction://noaction"/>
              </a:rPr>
              <a:t>face-masks-what-makes-some-better-than-others-against-covid-19/5535737002/</a:t>
            </a:r>
            <a:endParaRPr lang="en-US" sz="1000" dirty="0"/>
          </a:p>
          <a:p>
            <a:endParaRPr lang="en-US" dirty="0"/>
          </a:p>
        </p:txBody>
      </p:sp>
      <p:sp>
        <p:nvSpPr>
          <p:cNvPr id="7" name="Slide Number Placeholder 6">
            <a:extLst>
              <a:ext uri="{FF2B5EF4-FFF2-40B4-BE49-F238E27FC236}">
                <a16:creationId xmlns:a16="http://schemas.microsoft.com/office/drawing/2014/main" id="{7C99572F-9C98-2292-5F51-B94912E9690B}"/>
              </a:ext>
            </a:extLst>
          </p:cNvPr>
          <p:cNvSpPr>
            <a:spLocks noGrp="1"/>
          </p:cNvSpPr>
          <p:nvPr>
            <p:ph type="sldNum" sz="quarter" idx="12"/>
          </p:nvPr>
        </p:nvSpPr>
        <p:spPr/>
        <p:txBody>
          <a:bodyPr/>
          <a:lstStyle/>
          <a:p>
            <a:fld id="{C8F0A55E-6CC8-4884-80D5-372998A897A4}" type="slidenum">
              <a:rPr lang="en-US" smtClean="0"/>
              <a:t>59</a:t>
            </a:fld>
            <a:endParaRPr lang="en-US"/>
          </a:p>
        </p:txBody>
      </p:sp>
    </p:spTree>
    <p:extLst>
      <p:ext uri="{BB962C8B-B14F-4D97-AF65-F5344CB8AC3E}">
        <p14:creationId xmlns:p14="http://schemas.microsoft.com/office/powerpoint/2010/main" val="66490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EB1B-8F1E-4183-ABE2-16271FE9EA4A}"/>
              </a:ext>
            </a:extLst>
          </p:cNvPr>
          <p:cNvSpPr>
            <a:spLocks noGrp="1"/>
          </p:cNvSpPr>
          <p:nvPr>
            <p:ph type="title"/>
          </p:nvPr>
        </p:nvSpPr>
        <p:spPr/>
        <p:txBody>
          <a:bodyPr/>
          <a:lstStyle/>
          <a:p>
            <a:r>
              <a:rPr lang="en-US" dirty="0"/>
              <a:t>How are infectious diseases spread?</a:t>
            </a:r>
          </a:p>
        </p:txBody>
      </p:sp>
      <p:sp>
        <p:nvSpPr>
          <p:cNvPr id="4" name="Content Placeholder 3">
            <a:extLst>
              <a:ext uri="{FF2B5EF4-FFF2-40B4-BE49-F238E27FC236}">
                <a16:creationId xmlns:a16="http://schemas.microsoft.com/office/drawing/2014/main" id="{150DA658-275A-4063-A970-AACBB9C6EF59}"/>
              </a:ext>
            </a:extLst>
          </p:cNvPr>
          <p:cNvSpPr>
            <a:spLocks noGrp="1"/>
          </p:cNvSpPr>
          <p:nvPr>
            <p:ph sz="half" idx="1"/>
          </p:nvPr>
        </p:nvSpPr>
        <p:spPr>
          <a:xfrm>
            <a:off x="6289881" y="1825625"/>
            <a:ext cx="5181600" cy="4351338"/>
          </a:xfrm>
        </p:spPr>
        <p:txBody>
          <a:bodyPr/>
          <a:lstStyle/>
          <a:p>
            <a:r>
              <a:rPr lang="en-US" dirty="0"/>
              <a:t>Many infectious diseases can be passed from person to person.</a:t>
            </a:r>
          </a:p>
          <a:p>
            <a:r>
              <a:rPr lang="en-US" dirty="0"/>
              <a:t>Insects or animals can transmit some infectious diseases.</a:t>
            </a:r>
          </a:p>
          <a:p>
            <a:r>
              <a:rPr lang="en-US" dirty="0"/>
              <a:t>Some infectious diseases can be spread through contaminated food or water.</a:t>
            </a:r>
          </a:p>
          <a:p>
            <a:endParaRPr lang="en-US" dirty="0"/>
          </a:p>
        </p:txBody>
      </p:sp>
      <p:sp>
        <p:nvSpPr>
          <p:cNvPr id="6" name="AutoShape 2" descr="Infectious Disease - Trinity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n image of a network, linking people as nodes in the network. "/>
          <p:cNvPicPr>
            <a:picLocks noChangeAspect="1"/>
          </p:cNvPicPr>
          <p:nvPr/>
        </p:nvPicPr>
        <p:blipFill>
          <a:blip r:embed="rId2"/>
          <a:stretch>
            <a:fillRect/>
          </a:stretch>
        </p:blipFill>
        <p:spPr>
          <a:xfrm>
            <a:off x="720519" y="1825625"/>
            <a:ext cx="4154311" cy="2649088"/>
          </a:xfrm>
          <a:prstGeom prst="rect">
            <a:avLst/>
          </a:prstGeom>
        </p:spPr>
      </p:pic>
      <p:sp>
        <p:nvSpPr>
          <p:cNvPr id="10" name="TextBox 9"/>
          <p:cNvSpPr txBox="1"/>
          <p:nvPr/>
        </p:nvSpPr>
        <p:spPr>
          <a:xfrm>
            <a:off x="1016000" y="4899378"/>
            <a:ext cx="4527201" cy="507831"/>
          </a:xfrm>
          <a:prstGeom prst="rect">
            <a:avLst/>
          </a:prstGeom>
          <a:noFill/>
        </p:spPr>
        <p:txBody>
          <a:bodyPr wrap="none" rtlCol="0">
            <a:spAutoFit/>
          </a:bodyPr>
          <a:lstStyle/>
          <a:p>
            <a:r>
              <a:rPr lang="en-US" sz="900" dirty="0"/>
              <a:t>Image Source: </a:t>
            </a:r>
            <a:r>
              <a:rPr lang="en-US" sz="900" dirty="0">
                <a:hlinkClick r:id="rId3"/>
              </a:rPr>
              <a:t>https://physicsworld.com/a/speed-of-spreading-epidemics-is-predicted-using</a:t>
            </a:r>
          </a:p>
          <a:p>
            <a:r>
              <a:rPr lang="en-US" sz="900" dirty="0">
                <a:hlinkClick r:id="rId3"/>
              </a:rPr>
              <a:t>analytical-technique/</a:t>
            </a:r>
            <a:endParaRPr lang="en-US" sz="900" dirty="0"/>
          </a:p>
          <a:p>
            <a:endParaRPr lang="en-US" sz="900" dirty="0"/>
          </a:p>
        </p:txBody>
      </p:sp>
      <p:sp>
        <p:nvSpPr>
          <p:cNvPr id="3" name="Slide Number Placeholder 2">
            <a:extLst>
              <a:ext uri="{FF2B5EF4-FFF2-40B4-BE49-F238E27FC236}">
                <a16:creationId xmlns:a16="http://schemas.microsoft.com/office/drawing/2014/main" id="{FB38D643-A9B5-B9D9-DED0-B3D4D4AEC1E8}"/>
              </a:ext>
            </a:extLst>
          </p:cNvPr>
          <p:cNvSpPr>
            <a:spLocks noGrp="1"/>
          </p:cNvSpPr>
          <p:nvPr>
            <p:ph type="sldNum" sz="quarter" idx="12"/>
          </p:nvPr>
        </p:nvSpPr>
        <p:spPr/>
        <p:txBody>
          <a:bodyPr/>
          <a:lstStyle/>
          <a:p>
            <a:fld id="{C8F0A55E-6CC8-4884-80D5-372998A897A4}" type="slidenum">
              <a:rPr lang="en-US" smtClean="0"/>
              <a:t>6</a:t>
            </a:fld>
            <a:endParaRPr lang="en-US"/>
          </a:p>
        </p:txBody>
      </p:sp>
    </p:spTree>
    <p:extLst>
      <p:ext uri="{BB962C8B-B14F-4D97-AF65-F5344CB8AC3E}">
        <p14:creationId xmlns:p14="http://schemas.microsoft.com/office/powerpoint/2010/main" val="3120378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2045-C60F-4429-B037-443008543AC4}"/>
              </a:ext>
            </a:extLst>
          </p:cNvPr>
          <p:cNvSpPr>
            <a:spLocks noGrp="1"/>
          </p:cNvSpPr>
          <p:nvPr>
            <p:ph type="title"/>
          </p:nvPr>
        </p:nvSpPr>
        <p:spPr/>
        <p:txBody>
          <a:bodyPr/>
          <a:lstStyle/>
          <a:p>
            <a:r>
              <a:rPr lang="en-US" dirty="0"/>
              <a:t>How should I properly wear a mask?</a:t>
            </a:r>
          </a:p>
        </p:txBody>
      </p:sp>
      <p:sp>
        <p:nvSpPr>
          <p:cNvPr id="4" name="Content Placeholder 3">
            <a:extLst>
              <a:ext uri="{FF2B5EF4-FFF2-40B4-BE49-F238E27FC236}">
                <a16:creationId xmlns:a16="http://schemas.microsoft.com/office/drawing/2014/main" id="{5CC3BF9D-CB9B-4219-9472-9DA4417F73E1}"/>
              </a:ext>
            </a:extLst>
          </p:cNvPr>
          <p:cNvSpPr>
            <a:spLocks noGrp="1"/>
          </p:cNvSpPr>
          <p:nvPr>
            <p:ph sz="half" idx="1"/>
          </p:nvPr>
        </p:nvSpPr>
        <p:spPr/>
        <p:txBody>
          <a:bodyPr/>
          <a:lstStyle/>
          <a:p>
            <a:r>
              <a:rPr lang="en-US" dirty="0"/>
              <a:t>Make sure the mask covers your nose, mouth and chin.</a:t>
            </a:r>
          </a:p>
          <a:p>
            <a:r>
              <a:rPr lang="en-US" dirty="0"/>
              <a:t>Make sure you can breathe and talk comfortably through the mask.</a:t>
            </a:r>
          </a:p>
          <a:p>
            <a:endParaRPr lang="en-US" b="0" i="0" dirty="0">
              <a:solidFill>
                <a:srgbClr val="333333"/>
              </a:solidFill>
              <a:effectLst/>
              <a:latin typeface="noto_sansregular"/>
            </a:endParaRPr>
          </a:p>
        </p:txBody>
      </p:sp>
      <p:pic>
        <p:nvPicPr>
          <p:cNvPr id="7" name="Content Placeholder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0818" y="2080268"/>
            <a:ext cx="3768144" cy="3017520"/>
          </a:xfrm>
          <a:prstGeom prst="rect">
            <a:avLst/>
          </a:prstGeom>
        </p:spPr>
      </p:pic>
      <p:sp>
        <p:nvSpPr>
          <p:cNvPr id="6" name="TextBox 5"/>
          <p:cNvSpPr txBox="1"/>
          <p:nvPr/>
        </p:nvSpPr>
        <p:spPr>
          <a:xfrm>
            <a:off x="6696602" y="5581855"/>
            <a:ext cx="3799438" cy="246221"/>
          </a:xfrm>
          <a:prstGeom prst="rect">
            <a:avLst/>
          </a:prstGeom>
          <a:noFill/>
        </p:spPr>
        <p:txBody>
          <a:bodyPr wrap="none" rtlCol="0">
            <a:spAutoFit/>
          </a:bodyPr>
          <a:lstStyle/>
          <a:p>
            <a:r>
              <a:rPr lang="en-US" sz="1000" dirty="0"/>
              <a:t>Image Source: </a:t>
            </a:r>
            <a:r>
              <a:rPr lang="en-US" sz="1000" u="sng" dirty="0">
                <a:hlinkClick r:id="rId4"/>
              </a:rPr>
              <a:t>https://medlineplus.gov/ency/imagepages/19946.htm</a:t>
            </a:r>
            <a:endParaRPr lang="en-US" sz="1000" dirty="0"/>
          </a:p>
        </p:txBody>
      </p:sp>
      <p:sp>
        <p:nvSpPr>
          <p:cNvPr id="3" name="Slide Number Placeholder 2">
            <a:extLst>
              <a:ext uri="{FF2B5EF4-FFF2-40B4-BE49-F238E27FC236}">
                <a16:creationId xmlns:a16="http://schemas.microsoft.com/office/drawing/2014/main" id="{C7AFFB90-3C68-29B3-8B1F-EBDA6A80BF33}"/>
              </a:ext>
            </a:extLst>
          </p:cNvPr>
          <p:cNvSpPr>
            <a:spLocks noGrp="1"/>
          </p:cNvSpPr>
          <p:nvPr>
            <p:ph type="sldNum" sz="quarter" idx="12"/>
          </p:nvPr>
        </p:nvSpPr>
        <p:spPr/>
        <p:txBody>
          <a:bodyPr/>
          <a:lstStyle/>
          <a:p>
            <a:fld id="{C8F0A55E-6CC8-4884-80D5-372998A897A4}" type="slidenum">
              <a:rPr lang="en-US" smtClean="0"/>
              <a:t>60</a:t>
            </a:fld>
            <a:endParaRPr lang="en-US"/>
          </a:p>
        </p:txBody>
      </p:sp>
    </p:spTree>
    <p:extLst>
      <p:ext uri="{BB962C8B-B14F-4D97-AF65-F5344CB8AC3E}">
        <p14:creationId xmlns:p14="http://schemas.microsoft.com/office/powerpoint/2010/main" val="3283684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DD90-CFB4-415F-A38F-2ADC54344842}"/>
              </a:ext>
            </a:extLst>
          </p:cNvPr>
          <p:cNvSpPr>
            <a:spLocks noGrp="1"/>
          </p:cNvSpPr>
          <p:nvPr>
            <p:ph type="title"/>
          </p:nvPr>
        </p:nvSpPr>
        <p:spPr/>
        <p:txBody>
          <a:bodyPr/>
          <a:lstStyle/>
          <a:p>
            <a:r>
              <a:rPr lang="en-US" dirty="0"/>
              <a:t>How should I handle my mask?</a:t>
            </a:r>
          </a:p>
        </p:txBody>
      </p:sp>
      <p:pic>
        <p:nvPicPr>
          <p:cNvPr id="2050" name="Picture 2">
            <a:extLst>
              <a:ext uri="{FF2B5EF4-FFF2-40B4-BE49-F238E27FC236}">
                <a16:creationId xmlns:a16="http://schemas.microsoft.com/office/drawing/2014/main" id="{117E4FB8-026B-4C9E-8ED2-BE027A1C520C}"/>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3988981" cy="39889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885AB88-C573-47F9-8940-69E1E3501BA2}"/>
              </a:ext>
            </a:extLst>
          </p:cNvPr>
          <p:cNvSpPr>
            <a:spLocks noGrp="1"/>
          </p:cNvSpPr>
          <p:nvPr>
            <p:ph sz="half" idx="2"/>
          </p:nvPr>
        </p:nvSpPr>
        <p:spPr/>
        <p:txBody>
          <a:bodyPr/>
          <a:lstStyle/>
          <a:p>
            <a:r>
              <a:rPr lang="en-US" b="0" i="0" dirty="0">
                <a:effectLst/>
              </a:rPr>
              <a:t>Touch only the bands or ties when putting on and taking off your mask.</a:t>
            </a:r>
          </a:p>
          <a:p>
            <a:r>
              <a:rPr lang="en-US" b="0" i="0" dirty="0">
                <a:effectLst/>
              </a:rPr>
              <a:t>Wash your hands before and after you adjust the mask.</a:t>
            </a:r>
          </a:p>
          <a:p>
            <a:endParaRPr lang="en-US" dirty="0"/>
          </a:p>
        </p:txBody>
      </p:sp>
      <p:pic>
        <p:nvPicPr>
          <p:cNvPr id="2052" name="Picture 4">
            <a:extLst>
              <a:ext uri="{FF2B5EF4-FFF2-40B4-BE49-F238E27FC236}">
                <a16:creationId xmlns:a16="http://schemas.microsoft.com/office/drawing/2014/main" id="{467CED7E-CB19-4955-833E-A33DA95DCB97}"/>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899" y="4036754"/>
            <a:ext cx="2140209" cy="2140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9A7A68-D8A2-4CB0-80F0-E575C348D54A}"/>
              </a:ext>
            </a:extLst>
          </p:cNvPr>
          <p:cNvSpPr txBox="1"/>
          <p:nvPr/>
        </p:nvSpPr>
        <p:spPr>
          <a:xfrm>
            <a:off x="699912" y="5679669"/>
            <a:ext cx="3991804" cy="707886"/>
          </a:xfrm>
          <a:prstGeom prst="rect">
            <a:avLst/>
          </a:prstGeom>
          <a:noFill/>
        </p:spPr>
        <p:txBody>
          <a:bodyPr wrap="square" rtlCol="0">
            <a:spAutoFit/>
          </a:bodyPr>
          <a:lstStyle/>
          <a:p>
            <a:pPr algn="ctr"/>
            <a:r>
              <a:rPr lang="en-US" sz="1000" dirty="0"/>
              <a:t>Image  Source: </a:t>
            </a:r>
            <a:r>
              <a:rPr lang="en-US" sz="1000" dirty="0">
                <a:hlinkClick r:id="rId4"/>
              </a:rPr>
              <a:t>https://www.hopkinsmedicine.org/health/conditions-and-diseases/coronavirus/proper-mask-wearing-coronavirus-prevention-infographic</a:t>
            </a:r>
            <a:endParaRPr lang="en-US" sz="1000" dirty="0"/>
          </a:p>
          <a:p>
            <a:pPr algn="ctr"/>
            <a:endParaRPr lang="en-US" sz="1000" dirty="0"/>
          </a:p>
        </p:txBody>
      </p:sp>
      <p:sp>
        <p:nvSpPr>
          <p:cNvPr id="3" name="Slide Number Placeholder 2">
            <a:extLst>
              <a:ext uri="{FF2B5EF4-FFF2-40B4-BE49-F238E27FC236}">
                <a16:creationId xmlns:a16="http://schemas.microsoft.com/office/drawing/2014/main" id="{1C0B5626-2A7F-C451-4F42-37F14431FD9C}"/>
              </a:ext>
            </a:extLst>
          </p:cNvPr>
          <p:cNvSpPr>
            <a:spLocks noGrp="1"/>
          </p:cNvSpPr>
          <p:nvPr>
            <p:ph type="sldNum" sz="quarter" idx="12"/>
          </p:nvPr>
        </p:nvSpPr>
        <p:spPr/>
        <p:txBody>
          <a:bodyPr/>
          <a:lstStyle/>
          <a:p>
            <a:fld id="{C8F0A55E-6CC8-4884-80D5-372998A897A4}" type="slidenum">
              <a:rPr lang="en-US" smtClean="0"/>
              <a:t>61</a:t>
            </a:fld>
            <a:endParaRPr lang="en-US"/>
          </a:p>
        </p:txBody>
      </p:sp>
    </p:spTree>
    <p:extLst>
      <p:ext uri="{BB962C8B-B14F-4D97-AF65-F5344CB8AC3E}">
        <p14:creationId xmlns:p14="http://schemas.microsoft.com/office/powerpoint/2010/main" val="2734836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A624-68D9-4773-8A74-A9EC139232BF}"/>
              </a:ext>
            </a:extLst>
          </p:cNvPr>
          <p:cNvSpPr>
            <a:spLocks noGrp="1"/>
          </p:cNvSpPr>
          <p:nvPr>
            <p:ph type="title"/>
          </p:nvPr>
        </p:nvSpPr>
        <p:spPr/>
        <p:txBody>
          <a:bodyPr/>
          <a:lstStyle/>
          <a:p>
            <a:pPr algn="ctr"/>
            <a:r>
              <a:rPr lang="en-US" dirty="0"/>
              <a:t>Physical Distancing</a:t>
            </a:r>
          </a:p>
        </p:txBody>
      </p:sp>
      <p:pic>
        <p:nvPicPr>
          <p:cNvPr id="4" name="Content Placeholder 3" descr="A couple of people standing on opposite street corners to illustrate physical distancing.&#10;&#10;"/>
          <p:cNvPicPr>
            <a:picLocks noGrp="1" noChangeAspect="1"/>
          </p:cNvPicPr>
          <p:nvPr>
            <p:ph idx="1"/>
          </p:nvPr>
        </p:nvPicPr>
        <p:blipFill>
          <a:blip r:embed="rId2"/>
          <a:stretch>
            <a:fillRect/>
          </a:stretch>
        </p:blipFill>
        <p:spPr>
          <a:xfrm>
            <a:off x="3324047" y="1879689"/>
            <a:ext cx="5281676" cy="3383280"/>
          </a:xfrm>
          <a:prstGeom prst="rect">
            <a:avLst/>
          </a:prstGeom>
        </p:spPr>
      </p:pic>
      <p:sp>
        <p:nvSpPr>
          <p:cNvPr id="5" name="TextBox 4"/>
          <p:cNvSpPr txBox="1"/>
          <p:nvPr/>
        </p:nvSpPr>
        <p:spPr>
          <a:xfrm>
            <a:off x="838200" y="5262969"/>
            <a:ext cx="13506067" cy="523220"/>
          </a:xfrm>
          <a:prstGeom prst="rect">
            <a:avLst/>
          </a:prstGeom>
          <a:noFill/>
        </p:spPr>
        <p:txBody>
          <a:bodyPr wrap="square" rtlCol="0">
            <a:spAutoFit/>
          </a:bodyPr>
          <a:lstStyle/>
          <a:p>
            <a:r>
              <a:rPr lang="en-US" sz="1000" dirty="0"/>
              <a:t>Image Source: </a:t>
            </a:r>
            <a:r>
              <a:rPr lang="en-US" sz="1000" dirty="0">
                <a:hlinkClick r:id="rId3"/>
              </a:rPr>
              <a:t>https://www.safetyandhealthmagazine.com/articles/19578-covid-19-pandemic-tips-to-remain-sane-and-safe-during-social-distancing</a:t>
            </a:r>
            <a:endParaRPr lang="en-US" sz="1000" dirty="0"/>
          </a:p>
          <a:p>
            <a:endParaRPr lang="en-US" dirty="0"/>
          </a:p>
        </p:txBody>
      </p:sp>
      <p:sp>
        <p:nvSpPr>
          <p:cNvPr id="3" name="Slide Number Placeholder 2">
            <a:extLst>
              <a:ext uri="{FF2B5EF4-FFF2-40B4-BE49-F238E27FC236}">
                <a16:creationId xmlns:a16="http://schemas.microsoft.com/office/drawing/2014/main" id="{FC038E90-E8C7-759A-BAEA-9139ACC8D8C5}"/>
              </a:ext>
            </a:extLst>
          </p:cNvPr>
          <p:cNvSpPr>
            <a:spLocks noGrp="1"/>
          </p:cNvSpPr>
          <p:nvPr>
            <p:ph type="sldNum" sz="quarter" idx="12"/>
          </p:nvPr>
        </p:nvSpPr>
        <p:spPr/>
        <p:txBody>
          <a:bodyPr/>
          <a:lstStyle/>
          <a:p>
            <a:fld id="{C8F0A55E-6CC8-4884-80D5-372998A897A4}" type="slidenum">
              <a:rPr lang="en-US" smtClean="0"/>
              <a:t>62</a:t>
            </a:fld>
            <a:endParaRPr lang="en-US"/>
          </a:p>
        </p:txBody>
      </p:sp>
    </p:spTree>
    <p:extLst>
      <p:ext uri="{BB962C8B-B14F-4D97-AF65-F5344CB8AC3E}">
        <p14:creationId xmlns:p14="http://schemas.microsoft.com/office/powerpoint/2010/main" val="1661614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89AD-5F15-4FA8-9457-D54D9339E9CA}"/>
              </a:ext>
            </a:extLst>
          </p:cNvPr>
          <p:cNvSpPr>
            <a:spLocks noGrp="1"/>
          </p:cNvSpPr>
          <p:nvPr>
            <p:ph type="title"/>
          </p:nvPr>
        </p:nvSpPr>
        <p:spPr/>
        <p:txBody>
          <a:bodyPr/>
          <a:lstStyle/>
          <a:p>
            <a:r>
              <a:rPr lang="en-US" dirty="0"/>
              <a:t>When should I keep physical distance to someone? </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1"/>
          </p:nvPr>
        </p:nvPicPr>
        <p:blipFill>
          <a:blip r:embed="rId2"/>
          <a:stretch>
            <a:fillRect/>
          </a:stretch>
        </p:blipFill>
        <p:spPr>
          <a:xfrm>
            <a:off x="1443036" y="1936308"/>
            <a:ext cx="3200400" cy="3200400"/>
          </a:xfrm>
          <a:prstGeom prst="rect">
            <a:avLst/>
          </a:prstGeom>
        </p:spPr>
      </p:pic>
      <p:sp>
        <p:nvSpPr>
          <p:cNvPr id="4" name="Content Placeholder 3">
            <a:extLst>
              <a:ext uri="{FF2B5EF4-FFF2-40B4-BE49-F238E27FC236}">
                <a16:creationId xmlns:a16="http://schemas.microsoft.com/office/drawing/2014/main" id="{63A90B62-051E-4ED8-A42F-A30B0DFE972C}"/>
              </a:ext>
            </a:extLst>
          </p:cNvPr>
          <p:cNvSpPr>
            <a:spLocks noGrp="1"/>
          </p:cNvSpPr>
          <p:nvPr>
            <p:ph sz="half" idx="2"/>
          </p:nvPr>
        </p:nvSpPr>
        <p:spPr/>
        <p:txBody>
          <a:bodyPr/>
          <a:lstStyle/>
          <a:p>
            <a:r>
              <a:rPr lang="en-US" b="0" i="0" dirty="0">
                <a:solidFill>
                  <a:srgbClr val="000000"/>
                </a:solidFill>
                <a:effectLst/>
              </a:rPr>
              <a:t>Always keep 6 feet of distance between yourself and people who don’t live in your house.</a:t>
            </a:r>
          </a:p>
          <a:p>
            <a:pPr marL="0" indent="0">
              <a:buNone/>
            </a:pPr>
            <a:endParaRPr lang="en-US" b="0" i="0" dirty="0">
              <a:solidFill>
                <a:srgbClr val="000000"/>
              </a:solidFill>
              <a:effectLst/>
            </a:endParaRPr>
          </a:p>
          <a:p>
            <a:endParaRPr lang="en-US" dirty="0"/>
          </a:p>
        </p:txBody>
      </p:sp>
      <p:sp>
        <p:nvSpPr>
          <p:cNvPr id="6" name="TextBox 5"/>
          <p:cNvSpPr txBox="1"/>
          <p:nvPr/>
        </p:nvSpPr>
        <p:spPr>
          <a:xfrm>
            <a:off x="0" y="5382328"/>
            <a:ext cx="11815864" cy="584775"/>
          </a:xfrm>
          <a:prstGeom prst="rect">
            <a:avLst/>
          </a:prstGeom>
          <a:noFill/>
        </p:spPr>
        <p:txBody>
          <a:bodyPr wrap="square" rtlCol="0">
            <a:spAutoFit/>
          </a:bodyPr>
          <a:lstStyle/>
          <a:p>
            <a:r>
              <a:rPr lang="en-US" sz="1400" dirty="0"/>
              <a:t>Source Image: </a:t>
            </a:r>
            <a:r>
              <a:rPr lang="en-US" sz="1400" dirty="0">
                <a:hlinkClick r:id="rId3"/>
              </a:rPr>
              <a:t>https://www.gachd.org/new-data-supports-social-distancing-now-more-than-ever/social-distancing-6-feet-featured-image/</a:t>
            </a:r>
            <a:endParaRPr lang="en-US" sz="1400" dirty="0"/>
          </a:p>
          <a:p>
            <a:endParaRPr lang="en-US" dirty="0"/>
          </a:p>
        </p:txBody>
      </p:sp>
      <p:sp>
        <p:nvSpPr>
          <p:cNvPr id="3" name="Slide Number Placeholder 2">
            <a:extLst>
              <a:ext uri="{FF2B5EF4-FFF2-40B4-BE49-F238E27FC236}">
                <a16:creationId xmlns:a16="http://schemas.microsoft.com/office/drawing/2014/main" id="{90E041C8-4879-00B4-C13C-554177BA98F7}"/>
              </a:ext>
            </a:extLst>
          </p:cNvPr>
          <p:cNvSpPr>
            <a:spLocks noGrp="1"/>
          </p:cNvSpPr>
          <p:nvPr>
            <p:ph type="sldNum" sz="quarter" idx="12"/>
          </p:nvPr>
        </p:nvSpPr>
        <p:spPr/>
        <p:txBody>
          <a:bodyPr/>
          <a:lstStyle/>
          <a:p>
            <a:fld id="{C8F0A55E-6CC8-4884-80D5-372998A897A4}" type="slidenum">
              <a:rPr lang="en-US" smtClean="0"/>
              <a:t>63</a:t>
            </a:fld>
            <a:endParaRPr lang="en-US"/>
          </a:p>
        </p:txBody>
      </p:sp>
    </p:spTree>
    <p:extLst>
      <p:ext uri="{BB962C8B-B14F-4D97-AF65-F5344CB8AC3E}">
        <p14:creationId xmlns:p14="http://schemas.microsoft.com/office/powerpoint/2010/main" val="2366470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D1A1-6DA5-49BC-A7EE-0975C4C24EB7}"/>
              </a:ext>
            </a:extLst>
          </p:cNvPr>
          <p:cNvSpPr>
            <a:spLocks noGrp="1"/>
          </p:cNvSpPr>
          <p:nvPr>
            <p:ph type="title"/>
          </p:nvPr>
        </p:nvSpPr>
        <p:spPr/>
        <p:txBody>
          <a:bodyPr/>
          <a:lstStyle/>
          <a:p>
            <a:r>
              <a:rPr lang="en-US" dirty="0"/>
              <a:t>Why should we keep 6 feet of distance? </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565098" y="1825625"/>
            <a:ext cx="2896319" cy="3749040"/>
          </a:xfrm>
          <a:prstGeom prst="rect">
            <a:avLst/>
          </a:prstGeom>
        </p:spPr>
      </p:pic>
      <p:sp>
        <p:nvSpPr>
          <p:cNvPr id="4" name="Content Placeholder 3">
            <a:extLst>
              <a:ext uri="{FF2B5EF4-FFF2-40B4-BE49-F238E27FC236}">
                <a16:creationId xmlns:a16="http://schemas.microsoft.com/office/drawing/2014/main" id="{F0008C5C-1603-4D34-9A2E-34CA499D9B4D}"/>
              </a:ext>
            </a:extLst>
          </p:cNvPr>
          <p:cNvSpPr>
            <a:spLocks noGrp="1"/>
          </p:cNvSpPr>
          <p:nvPr>
            <p:ph sz="half" idx="2"/>
          </p:nvPr>
        </p:nvSpPr>
        <p:spPr/>
        <p:txBody>
          <a:bodyPr/>
          <a:lstStyle/>
          <a:p>
            <a:r>
              <a:rPr lang="en-US" dirty="0"/>
              <a:t>When someone talks, coughs, or sneezes they emit droplets.</a:t>
            </a:r>
          </a:p>
          <a:p>
            <a:r>
              <a:rPr lang="en-US" dirty="0"/>
              <a:t>The droplets may be infected.</a:t>
            </a:r>
          </a:p>
          <a:p>
            <a:r>
              <a:rPr lang="en-US" dirty="0"/>
              <a:t>The larger and heavier droplets fall to the ground or other surfaces.</a:t>
            </a:r>
          </a:p>
          <a:p>
            <a:r>
              <a:rPr lang="en-US" dirty="0"/>
              <a:t>Standing a minimum of 6 feet from an infected person reduces the risk of contact with an infected droplet. </a:t>
            </a:r>
          </a:p>
        </p:txBody>
      </p:sp>
      <p:sp>
        <p:nvSpPr>
          <p:cNvPr id="6" name="TextBox 5"/>
          <p:cNvSpPr txBox="1"/>
          <p:nvPr/>
        </p:nvSpPr>
        <p:spPr>
          <a:xfrm>
            <a:off x="237067" y="5847644"/>
            <a:ext cx="3522118" cy="677108"/>
          </a:xfrm>
          <a:prstGeom prst="rect">
            <a:avLst/>
          </a:prstGeom>
          <a:noFill/>
        </p:spPr>
        <p:txBody>
          <a:bodyPr wrap="none" rtlCol="0">
            <a:spAutoFit/>
          </a:bodyPr>
          <a:lstStyle/>
          <a:p>
            <a:r>
              <a:rPr lang="en-US" sz="1000" dirty="0"/>
              <a:t>Source Image: </a:t>
            </a:r>
            <a:r>
              <a:rPr lang="en-US" sz="1000" dirty="0">
                <a:hlinkClick r:id="" action="ppaction://noaction"/>
              </a:rPr>
              <a:t>https://www.dakotacda.org/wp-content/uploads</a:t>
            </a:r>
          </a:p>
          <a:p>
            <a:r>
              <a:rPr lang="en-US" sz="1000" dirty="0">
                <a:hlinkClick r:id="" action="ppaction://noaction"/>
              </a:rPr>
              <a:t>/2020/03/Flyer-6-Feet-Social-Distance-Sign-with-CDA-logo.pdf</a:t>
            </a:r>
            <a:endParaRPr lang="en-US" sz="1000" dirty="0"/>
          </a:p>
          <a:p>
            <a:endParaRPr lang="en-US" dirty="0"/>
          </a:p>
        </p:txBody>
      </p:sp>
      <p:sp>
        <p:nvSpPr>
          <p:cNvPr id="3" name="Slide Number Placeholder 2">
            <a:extLst>
              <a:ext uri="{FF2B5EF4-FFF2-40B4-BE49-F238E27FC236}">
                <a16:creationId xmlns:a16="http://schemas.microsoft.com/office/drawing/2014/main" id="{6ECE654D-D0B1-16F7-C8A1-75A17F361EF2}"/>
              </a:ext>
            </a:extLst>
          </p:cNvPr>
          <p:cNvSpPr>
            <a:spLocks noGrp="1"/>
          </p:cNvSpPr>
          <p:nvPr>
            <p:ph type="sldNum" sz="quarter" idx="12"/>
          </p:nvPr>
        </p:nvSpPr>
        <p:spPr/>
        <p:txBody>
          <a:bodyPr/>
          <a:lstStyle/>
          <a:p>
            <a:fld id="{C8F0A55E-6CC8-4884-80D5-372998A897A4}" type="slidenum">
              <a:rPr lang="en-US" smtClean="0"/>
              <a:t>64</a:t>
            </a:fld>
            <a:endParaRPr lang="en-US"/>
          </a:p>
        </p:txBody>
      </p:sp>
    </p:spTree>
    <p:extLst>
      <p:ext uri="{BB962C8B-B14F-4D97-AF65-F5344CB8AC3E}">
        <p14:creationId xmlns:p14="http://schemas.microsoft.com/office/powerpoint/2010/main" val="1002747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0CB7-056B-4E73-9743-6EA7A6AEC88E}"/>
              </a:ext>
            </a:extLst>
          </p:cNvPr>
          <p:cNvSpPr>
            <a:spLocks noGrp="1"/>
          </p:cNvSpPr>
          <p:nvPr>
            <p:ph type="title"/>
          </p:nvPr>
        </p:nvSpPr>
        <p:spPr/>
        <p:txBody>
          <a:bodyPr/>
          <a:lstStyle/>
          <a:p>
            <a:pPr algn="ctr"/>
            <a:r>
              <a:rPr lang="en-US" dirty="0"/>
              <a:t>Handwashing </a:t>
            </a:r>
          </a:p>
        </p:txBody>
      </p:sp>
      <p:pic>
        <p:nvPicPr>
          <p:cNvPr id="4" name="Content Placeholder 3" descr="A person washing their hands&#10;&#10;"/>
          <p:cNvPicPr>
            <a:picLocks noGrp="1" noChangeAspect="1"/>
          </p:cNvPicPr>
          <p:nvPr>
            <p:ph idx="1"/>
          </p:nvPr>
        </p:nvPicPr>
        <p:blipFill>
          <a:blip r:embed="rId2"/>
          <a:stretch>
            <a:fillRect/>
          </a:stretch>
        </p:blipFill>
        <p:spPr>
          <a:xfrm>
            <a:off x="3075211" y="1507860"/>
            <a:ext cx="6041577" cy="3383280"/>
          </a:xfrm>
          <a:prstGeom prst="rect">
            <a:avLst/>
          </a:prstGeom>
        </p:spPr>
      </p:pic>
      <p:sp>
        <p:nvSpPr>
          <p:cNvPr id="5" name="TextBox 4"/>
          <p:cNvSpPr txBox="1"/>
          <p:nvPr/>
        </p:nvSpPr>
        <p:spPr>
          <a:xfrm>
            <a:off x="3093156" y="5192889"/>
            <a:ext cx="4123245" cy="523220"/>
          </a:xfrm>
          <a:prstGeom prst="rect">
            <a:avLst/>
          </a:prstGeom>
          <a:noFill/>
        </p:spPr>
        <p:txBody>
          <a:bodyPr wrap="none" rtlCol="0">
            <a:spAutoFit/>
          </a:bodyPr>
          <a:lstStyle/>
          <a:p>
            <a:r>
              <a:rPr lang="en-US" sz="1000" dirty="0"/>
              <a:t>Image Source: </a:t>
            </a:r>
            <a:r>
              <a:rPr lang="en-US" sz="1000" dirty="0">
                <a:hlinkClick r:id="rId3"/>
              </a:rPr>
              <a:t>https://www.healthline.com/health/7-steps-of-handwashing</a:t>
            </a:r>
            <a:endParaRPr lang="en-US" sz="1000" dirty="0"/>
          </a:p>
          <a:p>
            <a:endParaRPr lang="en-US" dirty="0"/>
          </a:p>
        </p:txBody>
      </p:sp>
      <p:sp>
        <p:nvSpPr>
          <p:cNvPr id="3" name="Slide Number Placeholder 2">
            <a:extLst>
              <a:ext uri="{FF2B5EF4-FFF2-40B4-BE49-F238E27FC236}">
                <a16:creationId xmlns:a16="http://schemas.microsoft.com/office/drawing/2014/main" id="{1D8BE9D4-00A8-7471-16F7-52C7C1877840}"/>
              </a:ext>
            </a:extLst>
          </p:cNvPr>
          <p:cNvSpPr>
            <a:spLocks noGrp="1"/>
          </p:cNvSpPr>
          <p:nvPr>
            <p:ph type="sldNum" sz="quarter" idx="12"/>
          </p:nvPr>
        </p:nvSpPr>
        <p:spPr/>
        <p:txBody>
          <a:bodyPr/>
          <a:lstStyle/>
          <a:p>
            <a:fld id="{C8F0A55E-6CC8-4884-80D5-372998A897A4}" type="slidenum">
              <a:rPr lang="en-US" smtClean="0"/>
              <a:t>65</a:t>
            </a:fld>
            <a:endParaRPr lang="en-US"/>
          </a:p>
        </p:txBody>
      </p:sp>
    </p:spTree>
    <p:extLst>
      <p:ext uri="{BB962C8B-B14F-4D97-AF65-F5344CB8AC3E}">
        <p14:creationId xmlns:p14="http://schemas.microsoft.com/office/powerpoint/2010/main" val="746753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0411-C85C-47E4-A616-4C03E2B22CA0}"/>
              </a:ext>
            </a:extLst>
          </p:cNvPr>
          <p:cNvSpPr>
            <a:spLocks noGrp="1"/>
          </p:cNvSpPr>
          <p:nvPr>
            <p:ph type="title"/>
          </p:nvPr>
        </p:nvSpPr>
        <p:spPr/>
        <p:txBody>
          <a:bodyPr/>
          <a:lstStyle/>
          <a:p>
            <a:r>
              <a:rPr lang="en-US" dirty="0"/>
              <a:t>Why is it important to wash our hands?</a:t>
            </a:r>
          </a:p>
        </p:txBody>
      </p:sp>
      <p:pic>
        <p:nvPicPr>
          <p:cNvPr id="5" name="Content Placeholder 4"/>
          <p:cNvPicPr>
            <a:picLocks noGrp="1" noChangeAspect="1"/>
          </p:cNvPicPr>
          <p:nvPr>
            <p:ph sz="half" idx="1"/>
          </p:nvPr>
        </p:nvPicPr>
        <p:blipFill>
          <a:blip r:embed="rId2"/>
          <a:stretch>
            <a:fillRect/>
          </a:stretch>
        </p:blipFill>
        <p:spPr>
          <a:xfrm>
            <a:off x="838200" y="1948480"/>
            <a:ext cx="4150620" cy="3108960"/>
          </a:xfrm>
          <a:prstGeom prst="rect">
            <a:avLst/>
          </a:prstGeom>
        </p:spPr>
      </p:pic>
      <p:sp>
        <p:nvSpPr>
          <p:cNvPr id="4" name="Content Placeholder 3">
            <a:extLst>
              <a:ext uri="{FF2B5EF4-FFF2-40B4-BE49-F238E27FC236}">
                <a16:creationId xmlns:a16="http://schemas.microsoft.com/office/drawing/2014/main" id="{388C5D3B-C7F5-452A-A70F-2AB41A1CB75D}"/>
              </a:ext>
            </a:extLst>
          </p:cNvPr>
          <p:cNvSpPr>
            <a:spLocks noGrp="1"/>
          </p:cNvSpPr>
          <p:nvPr>
            <p:ph sz="half" idx="2"/>
          </p:nvPr>
        </p:nvSpPr>
        <p:spPr/>
        <p:txBody>
          <a:bodyPr>
            <a:normAutofit fontScale="92500" lnSpcReduction="10000"/>
          </a:bodyPr>
          <a:lstStyle/>
          <a:p>
            <a:r>
              <a:rPr lang="en-US" dirty="0"/>
              <a:t>Germs can get onto your hands when you blow your nose, cough, or sneeze into your hands.</a:t>
            </a:r>
          </a:p>
          <a:p>
            <a:r>
              <a:rPr lang="en-US" dirty="0"/>
              <a:t>Germs can get onto your hands when you shake hands with someone. </a:t>
            </a:r>
          </a:p>
          <a:p>
            <a:r>
              <a:rPr lang="en-US" dirty="0"/>
              <a:t>Germs can get onto your hands when you touch a surface.</a:t>
            </a:r>
          </a:p>
          <a:p>
            <a:r>
              <a:rPr lang="en-US" dirty="0"/>
              <a:t>Germs can enter your body when you touch your eyes, nose, and mouth with unwashed hands.</a:t>
            </a:r>
          </a:p>
        </p:txBody>
      </p:sp>
      <p:sp>
        <p:nvSpPr>
          <p:cNvPr id="6" name="TextBox 5"/>
          <p:cNvSpPr txBox="1"/>
          <p:nvPr/>
        </p:nvSpPr>
        <p:spPr>
          <a:xfrm>
            <a:off x="838200" y="5328356"/>
            <a:ext cx="3414717" cy="677108"/>
          </a:xfrm>
          <a:prstGeom prst="rect">
            <a:avLst/>
          </a:prstGeom>
          <a:noFill/>
        </p:spPr>
        <p:txBody>
          <a:bodyPr wrap="none" rtlCol="0">
            <a:spAutoFit/>
          </a:bodyPr>
          <a:lstStyle/>
          <a:p>
            <a:r>
              <a:rPr lang="en-US" sz="1000" dirty="0"/>
              <a:t>Image Source: </a:t>
            </a:r>
            <a:r>
              <a:rPr lang="en-US" sz="1000" dirty="0">
                <a:hlinkClick r:id="" action="ppaction://noaction"/>
              </a:rPr>
              <a:t>https://www.businessinsider.com/coronavirus-</a:t>
            </a:r>
          </a:p>
          <a:p>
            <a:r>
              <a:rPr lang="en-US" sz="1000" dirty="0">
                <a:hlinkClick r:id="" action="ppaction://noaction"/>
              </a:rPr>
              <a:t>photos-why-you-should-wash-hands-with-soap-water-2020-3</a:t>
            </a:r>
            <a:endParaRPr lang="en-US" sz="1000" dirty="0"/>
          </a:p>
          <a:p>
            <a:endParaRPr lang="en-US" dirty="0"/>
          </a:p>
        </p:txBody>
      </p:sp>
      <p:sp>
        <p:nvSpPr>
          <p:cNvPr id="3" name="Slide Number Placeholder 2">
            <a:extLst>
              <a:ext uri="{FF2B5EF4-FFF2-40B4-BE49-F238E27FC236}">
                <a16:creationId xmlns:a16="http://schemas.microsoft.com/office/drawing/2014/main" id="{21E040CC-44C9-52B9-6E89-F0AA647AFA12}"/>
              </a:ext>
            </a:extLst>
          </p:cNvPr>
          <p:cNvSpPr>
            <a:spLocks noGrp="1"/>
          </p:cNvSpPr>
          <p:nvPr>
            <p:ph type="sldNum" sz="quarter" idx="12"/>
          </p:nvPr>
        </p:nvSpPr>
        <p:spPr/>
        <p:txBody>
          <a:bodyPr/>
          <a:lstStyle/>
          <a:p>
            <a:fld id="{C8F0A55E-6CC8-4884-80D5-372998A897A4}" type="slidenum">
              <a:rPr lang="en-US" smtClean="0"/>
              <a:t>66</a:t>
            </a:fld>
            <a:endParaRPr lang="en-US"/>
          </a:p>
        </p:txBody>
      </p:sp>
    </p:spTree>
    <p:extLst>
      <p:ext uri="{BB962C8B-B14F-4D97-AF65-F5344CB8AC3E}">
        <p14:creationId xmlns:p14="http://schemas.microsoft.com/office/powerpoint/2010/main" val="1466441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D3A40-4EAC-443B-BDCC-E3DAA7978588}"/>
              </a:ext>
            </a:extLst>
          </p:cNvPr>
          <p:cNvSpPr>
            <a:spLocks noGrp="1"/>
          </p:cNvSpPr>
          <p:nvPr>
            <p:ph type="title"/>
          </p:nvPr>
        </p:nvSpPr>
        <p:spPr/>
        <p:txBody>
          <a:bodyPr/>
          <a:lstStyle/>
          <a:p>
            <a:r>
              <a:rPr lang="en-US" dirty="0"/>
              <a:t>What is the best way to wash my hands?</a:t>
            </a:r>
          </a:p>
        </p:txBody>
      </p:sp>
      <p:sp>
        <p:nvSpPr>
          <p:cNvPr id="3" name="Content Placeholder 2">
            <a:extLst>
              <a:ext uri="{FF2B5EF4-FFF2-40B4-BE49-F238E27FC236}">
                <a16:creationId xmlns:a16="http://schemas.microsoft.com/office/drawing/2014/main" id="{8CA2CEBA-6F34-48C8-B98C-4F0D813088DD}"/>
              </a:ext>
            </a:extLst>
          </p:cNvPr>
          <p:cNvSpPr>
            <a:spLocks noGrp="1"/>
          </p:cNvSpPr>
          <p:nvPr>
            <p:ph sz="half" idx="1"/>
          </p:nvPr>
        </p:nvSpPr>
        <p:spPr/>
        <p:txBody>
          <a:bodyPr>
            <a:normAutofit fontScale="85000" lnSpcReduction="20000"/>
          </a:bodyPr>
          <a:lstStyle/>
          <a:p>
            <a:pPr marL="0" indent="0">
              <a:buNone/>
            </a:pPr>
            <a:r>
              <a:rPr lang="en-US" i="1" dirty="0"/>
              <a:t>What do you think? Please explain.</a:t>
            </a:r>
          </a:p>
          <a:p>
            <a:pPr marL="0" indent="0">
              <a:buNone/>
            </a:pPr>
            <a:endParaRPr lang="en-US" i="1" dirty="0"/>
          </a:p>
          <a:p>
            <a:pPr marL="0" indent="0">
              <a:buNone/>
            </a:pPr>
            <a:endParaRPr lang="en-US" i="1" dirty="0"/>
          </a:p>
          <a:p>
            <a:pPr marL="0" indent="0">
              <a:buNone/>
            </a:pPr>
            <a:endParaRPr lang="en-US" i="1" dirty="0"/>
          </a:p>
        </p:txBody>
      </p:sp>
      <p:sp>
        <p:nvSpPr>
          <p:cNvPr id="4" name="Content Placeholder 3">
            <a:extLst>
              <a:ext uri="{FF2B5EF4-FFF2-40B4-BE49-F238E27FC236}">
                <a16:creationId xmlns:a16="http://schemas.microsoft.com/office/drawing/2014/main" id="{33031B57-0636-4738-874F-D885682A04CC}"/>
              </a:ext>
            </a:extLst>
          </p:cNvPr>
          <p:cNvSpPr>
            <a:spLocks noGrp="1"/>
          </p:cNvSpPr>
          <p:nvPr>
            <p:ph sz="half" idx="2"/>
          </p:nvPr>
        </p:nvSpPr>
        <p:spPr/>
        <p:txBody>
          <a:bodyPr>
            <a:normAutofit fontScale="85000" lnSpcReduction="20000"/>
          </a:bodyPr>
          <a:lstStyle/>
          <a:p>
            <a:pPr algn="l"/>
            <a:r>
              <a:rPr lang="en-US" b="1" i="0" dirty="0">
                <a:solidFill>
                  <a:srgbClr val="000000"/>
                </a:solidFill>
                <a:effectLst/>
                <a:latin typeface="Open Sans" panose="020B0606030504020204" pitchFamily="34" charset="0"/>
              </a:rPr>
              <a:t>Wet</a:t>
            </a:r>
            <a:r>
              <a:rPr lang="en-US" b="0" i="0" dirty="0">
                <a:solidFill>
                  <a:srgbClr val="000000"/>
                </a:solidFill>
                <a:effectLst/>
                <a:latin typeface="Open Sans" panose="020B0606030504020204" pitchFamily="34" charset="0"/>
              </a:rPr>
              <a:t> your hands with clean, running water (warm or cold), turn off the tap, and apply soap.</a:t>
            </a:r>
          </a:p>
          <a:p>
            <a:pPr algn="l"/>
            <a:r>
              <a:rPr lang="en-US" b="1" i="0" dirty="0">
                <a:solidFill>
                  <a:srgbClr val="000000"/>
                </a:solidFill>
                <a:effectLst/>
                <a:latin typeface="Open Sans" panose="020B0606030504020204" pitchFamily="34" charset="0"/>
              </a:rPr>
              <a:t> Lather</a:t>
            </a:r>
            <a:r>
              <a:rPr lang="en-US" b="0" i="0" dirty="0">
                <a:solidFill>
                  <a:srgbClr val="000000"/>
                </a:solidFill>
                <a:effectLst/>
                <a:latin typeface="Open Sans" panose="020B0606030504020204" pitchFamily="34" charset="0"/>
              </a:rPr>
              <a:t> your hands by rubbing them together with the soap. </a:t>
            </a:r>
          </a:p>
          <a:p>
            <a:pPr algn="l"/>
            <a:r>
              <a:rPr lang="en-US" dirty="0">
                <a:solidFill>
                  <a:srgbClr val="000000"/>
                </a:solidFill>
                <a:latin typeface="Open Sans" panose="020B0606030504020204" pitchFamily="34" charset="0"/>
              </a:rPr>
              <a:t>- </a:t>
            </a:r>
            <a:r>
              <a:rPr lang="en-US" b="0" i="0" dirty="0">
                <a:solidFill>
                  <a:srgbClr val="000000"/>
                </a:solidFill>
                <a:effectLst/>
                <a:latin typeface="Open Sans" panose="020B0606030504020204" pitchFamily="34" charset="0"/>
              </a:rPr>
              <a:t>Lather the backs of your hands, between your fingers, and under your nails.</a:t>
            </a:r>
          </a:p>
          <a:p>
            <a:pPr algn="l"/>
            <a:r>
              <a:rPr lang="en-US" b="1" i="0" dirty="0">
                <a:solidFill>
                  <a:srgbClr val="000000"/>
                </a:solidFill>
                <a:effectLst/>
                <a:latin typeface="Open Sans" panose="020B0606030504020204" pitchFamily="34" charset="0"/>
              </a:rPr>
              <a:t>Scrub</a:t>
            </a:r>
            <a:r>
              <a:rPr lang="en-US" b="0" i="0" dirty="0">
                <a:solidFill>
                  <a:srgbClr val="000000"/>
                </a:solidFill>
                <a:effectLst/>
                <a:latin typeface="Open Sans" panose="020B0606030504020204" pitchFamily="34" charset="0"/>
              </a:rPr>
              <a:t> your hands for at least 20 seconds. </a:t>
            </a:r>
          </a:p>
          <a:p>
            <a:pPr algn="l"/>
            <a:r>
              <a:rPr lang="en-US" b="1" i="0" dirty="0">
                <a:solidFill>
                  <a:srgbClr val="000000"/>
                </a:solidFill>
                <a:effectLst/>
                <a:latin typeface="Open Sans" panose="020B0606030504020204" pitchFamily="34" charset="0"/>
              </a:rPr>
              <a:t>Rinse</a:t>
            </a:r>
            <a:r>
              <a:rPr lang="en-US" b="0" i="0" dirty="0">
                <a:solidFill>
                  <a:srgbClr val="000000"/>
                </a:solidFill>
                <a:effectLst/>
                <a:latin typeface="Open Sans" panose="020B0606030504020204" pitchFamily="34" charset="0"/>
              </a:rPr>
              <a:t> your hands well under clean, running water.</a:t>
            </a:r>
          </a:p>
          <a:p>
            <a:pPr algn="l"/>
            <a:r>
              <a:rPr lang="en-US" b="1" i="0" dirty="0">
                <a:solidFill>
                  <a:srgbClr val="000000"/>
                </a:solidFill>
                <a:effectLst/>
                <a:latin typeface="Open Sans" panose="020B0606030504020204" pitchFamily="34" charset="0"/>
              </a:rPr>
              <a:t>Dry</a:t>
            </a:r>
            <a:r>
              <a:rPr lang="en-US" b="0" i="0" dirty="0">
                <a:solidFill>
                  <a:srgbClr val="000000"/>
                </a:solidFill>
                <a:effectLst/>
                <a:latin typeface="Open Sans" panose="020B0606030504020204" pitchFamily="34" charset="0"/>
              </a:rPr>
              <a:t> your hands using a clean towel or air dry them.</a:t>
            </a:r>
          </a:p>
          <a:p>
            <a:endParaRPr lang="en-US" dirty="0"/>
          </a:p>
        </p:txBody>
      </p:sp>
      <p:pic>
        <p:nvPicPr>
          <p:cNvPr id="5" name="Picture 4"/>
          <p:cNvPicPr>
            <a:picLocks noChangeAspect="1"/>
          </p:cNvPicPr>
          <p:nvPr/>
        </p:nvPicPr>
        <p:blipFill>
          <a:blip r:embed="rId3"/>
          <a:stretch>
            <a:fillRect/>
          </a:stretch>
        </p:blipFill>
        <p:spPr>
          <a:xfrm>
            <a:off x="571969" y="2212622"/>
            <a:ext cx="5188185" cy="2918354"/>
          </a:xfrm>
          <a:prstGeom prst="rect">
            <a:avLst/>
          </a:prstGeom>
        </p:spPr>
      </p:pic>
      <p:sp>
        <p:nvSpPr>
          <p:cNvPr id="6" name="TextBox 5"/>
          <p:cNvSpPr txBox="1"/>
          <p:nvPr/>
        </p:nvSpPr>
        <p:spPr>
          <a:xfrm>
            <a:off x="112888" y="5265913"/>
            <a:ext cx="8388845" cy="461665"/>
          </a:xfrm>
          <a:prstGeom prst="rect">
            <a:avLst/>
          </a:prstGeom>
          <a:noFill/>
        </p:spPr>
        <p:txBody>
          <a:bodyPr wrap="square" rtlCol="0">
            <a:spAutoFit/>
          </a:bodyPr>
          <a:lstStyle/>
          <a:p>
            <a:r>
              <a:rPr lang="en-US" sz="1200" dirty="0"/>
              <a:t>Image Source: </a:t>
            </a:r>
            <a:r>
              <a:rPr lang="en-US" sz="1200" dirty="0">
                <a:hlinkClick r:id="rId4"/>
              </a:rPr>
              <a:t>https://www.cdc.gov/handwashing/when-how-handwashing.html</a:t>
            </a:r>
            <a:endParaRPr lang="en-US" sz="1200" dirty="0"/>
          </a:p>
          <a:p>
            <a:endParaRPr lang="en-US" sz="1200" dirty="0"/>
          </a:p>
        </p:txBody>
      </p:sp>
      <p:sp>
        <p:nvSpPr>
          <p:cNvPr id="7" name="Slide Number Placeholder 6">
            <a:extLst>
              <a:ext uri="{FF2B5EF4-FFF2-40B4-BE49-F238E27FC236}">
                <a16:creationId xmlns:a16="http://schemas.microsoft.com/office/drawing/2014/main" id="{7C086A64-FBA1-1FF3-7B0E-3DD3764B5F14}"/>
              </a:ext>
            </a:extLst>
          </p:cNvPr>
          <p:cNvSpPr>
            <a:spLocks noGrp="1"/>
          </p:cNvSpPr>
          <p:nvPr>
            <p:ph type="sldNum" sz="quarter" idx="12"/>
          </p:nvPr>
        </p:nvSpPr>
        <p:spPr/>
        <p:txBody>
          <a:bodyPr/>
          <a:lstStyle/>
          <a:p>
            <a:fld id="{C8F0A55E-6CC8-4884-80D5-372998A897A4}" type="slidenum">
              <a:rPr lang="en-US" smtClean="0"/>
              <a:t>67</a:t>
            </a:fld>
            <a:endParaRPr lang="en-US"/>
          </a:p>
        </p:txBody>
      </p:sp>
    </p:spTree>
    <p:extLst>
      <p:ext uri="{BB962C8B-B14F-4D97-AF65-F5344CB8AC3E}">
        <p14:creationId xmlns:p14="http://schemas.microsoft.com/office/powerpoint/2010/main" val="2053272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F81B-006B-4A2C-BB3F-6CF0DA00D39D}"/>
              </a:ext>
            </a:extLst>
          </p:cNvPr>
          <p:cNvSpPr>
            <a:spLocks noGrp="1"/>
          </p:cNvSpPr>
          <p:nvPr>
            <p:ph type="title"/>
          </p:nvPr>
        </p:nvSpPr>
        <p:spPr/>
        <p:txBody>
          <a:bodyPr/>
          <a:lstStyle/>
          <a:p>
            <a:pPr algn="ctr"/>
            <a:r>
              <a:rPr lang="en-US" dirty="0"/>
              <a:t>Travel</a:t>
            </a:r>
          </a:p>
        </p:txBody>
      </p:sp>
      <p:pic>
        <p:nvPicPr>
          <p:cNvPr id="4" name="Content Placeholder 3" descr="A group of people in a bus&#10;&#10;"/>
          <p:cNvPicPr>
            <a:picLocks noGrp="1" noChangeAspect="1"/>
          </p:cNvPicPr>
          <p:nvPr>
            <p:ph idx="1"/>
          </p:nvPr>
        </p:nvPicPr>
        <p:blipFill>
          <a:blip r:embed="rId3"/>
          <a:stretch>
            <a:fillRect/>
          </a:stretch>
        </p:blipFill>
        <p:spPr>
          <a:xfrm>
            <a:off x="3370885" y="1962703"/>
            <a:ext cx="5225147" cy="2926080"/>
          </a:xfrm>
          <a:prstGeom prst="rect">
            <a:avLst/>
          </a:prstGeom>
        </p:spPr>
      </p:pic>
      <p:sp>
        <p:nvSpPr>
          <p:cNvPr id="5" name="TextBox 4"/>
          <p:cNvSpPr txBox="1"/>
          <p:nvPr/>
        </p:nvSpPr>
        <p:spPr>
          <a:xfrm>
            <a:off x="3391382" y="5278056"/>
            <a:ext cx="4084773" cy="615553"/>
          </a:xfrm>
          <a:prstGeom prst="rect">
            <a:avLst/>
          </a:prstGeom>
          <a:noFill/>
        </p:spPr>
        <p:txBody>
          <a:bodyPr wrap="none" rtlCol="0">
            <a:spAutoFit/>
          </a:bodyPr>
          <a:lstStyle/>
          <a:p>
            <a:r>
              <a:rPr lang="en-US" sz="1000" dirty="0"/>
              <a:t>Image Source: </a:t>
            </a:r>
            <a:r>
              <a:rPr lang="en-US" sz="1000" dirty="0">
                <a:hlinkClick r:id="rId4"/>
              </a:rPr>
              <a:t>https://blogs.worldbank.org/transport/covid-19-could-help-</a:t>
            </a:r>
          </a:p>
          <a:p>
            <a:r>
              <a:rPr lang="en-US" sz="1000" dirty="0" err="1">
                <a:hlinkClick r:id="rId4"/>
              </a:rPr>
              <a:t>latin</a:t>
            </a:r>
            <a:r>
              <a:rPr lang="en-US" sz="1000" dirty="0">
                <a:hlinkClick r:id="rId4"/>
              </a:rPr>
              <a:t>-</a:t>
            </a:r>
            <a:r>
              <a:rPr lang="en-US" sz="1000" dirty="0" err="1">
                <a:hlinkClick r:id="rId4"/>
              </a:rPr>
              <a:t>america</a:t>
            </a:r>
            <a:r>
              <a:rPr lang="en-US" sz="1000" dirty="0">
                <a:hlinkClick r:id="rId4"/>
              </a:rPr>
              <a:t>-accelerate-toward-more-inclusive-transport</a:t>
            </a:r>
            <a:endParaRPr lang="en-US" sz="1000" dirty="0"/>
          </a:p>
          <a:p>
            <a:endParaRPr lang="en-US" sz="1400" dirty="0"/>
          </a:p>
        </p:txBody>
      </p:sp>
      <p:sp>
        <p:nvSpPr>
          <p:cNvPr id="3" name="Slide Number Placeholder 2">
            <a:extLst>
              <a:ext uri="{FF2B5EF4-FFF2-40B4-BE49-F238E27FC236}">
                <a16:creationId xmlns:a16="http://schemas.microsoft.com/office/drawing/2014/main" id="{D9A85592-5BBA-5A07-093A-FA201F59FBD5}"/>
              </a:ext>
            </a:extLst>
          </p:cNvPr>
          <p:cNvSpPr>
            <a:spLocks noGrp="1"/>
          </p:cNvSpPr>
          <p:nvPr>
            <p:ph type="sldNum" sz="quarter" idx="12"/>
          </p:nvPr>
        </p:nvSpPr>
        <p:spPr/>
        <p:txBody>
          <a:bodyPr/>
          <a:lstStyle/>
          <a:p>
            <a:fld id="{C8F0A55E-6CC8-4884-80D5-372998A897A4}" type="slidenum">
              <a:rPr lang="en-US" smtClean="0"/>
              <a:t>68</a:t>
            </a:fld>
            <a:endParaRPr lang="en-US"/>
          </a:p>
        </p:txBody>
      </p:sp>
    </p:spTree>
    <p:extLst>
      <p:ext uri="{BB962C8B-B14F-4D97-AF65-F5344CB8AC3E}">
        <p14:creationId xmlns:p14="http://schemas.microsoft.com/office/powerpoint/2010/main" val="1006723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2ECB-5255-468E-AF6D-7C41CB30583A}"/>
              </a:ext>
            </a:extLst>
          </p:cNvPr>
          <p:cNvSpPr>
            <a:spLocks noGrp="1"/>
          </p:cNvSpPr>
          <p:nvPr>
            <p:ph type="title"/>
          </p:nvPr>
        </p:nvSpPr>
        <p:spPr/>
        <p:txBody>
          <a:bodyPr/>
          <a:lstStyle/>
          <a:p>
            <a:r>
              <a:rPr lang="en-US" dirty="0"/>
              <a:t>What should we do when traveling in a van?</a:t>
            </a:r>
          </a:p>
        </p:txBody>
      </p:sp>
      <p:sp>
        <p:nvSpPr>
          <p:cNvPr id="3" name="Content Placeholder 2">
            <a:extLst>
              <a:ext uri="{FF2B5EF4-FFF2-40B4-BE49-F238E27FC236}">
                <a16:creationId xmlns:a16="http://schemas.microsoft.com/office/drawing/2014/main" id="{B7297CF8-F6F8-4BB7-9E9B-F614B95C71F9}"/>
              </a:ext>
            </a:extLst>
          </p:cNvPr>
          <p:cNvSpPr>
            <a:spLocks noGrp="1"/>
          </p:cNvSpPr>
          <p:nvPr>
            <p:ph sz="half" idx="1"/>
          </p:nvPr>
        </p:nvSpPr>
        <p:spPr/>
        <p:txBody>
          <a:bodyPr>
            <a:normAutofit lnSpcReduction="10000"/>
          </a:bodyPr>
          <a:lstStyle/>
          <a:p>
            <a:pPr marL="0" indent="0">
              <a:buNone/>
            </a:pPr>
            <a:r>
              <a:rPr lang="en-US" i="1" dirty="0"/>
              <a:t>What do you think?</a:t>
            </a:r>
          </a:p>
        </p:txBody>
      </p:sp>
      <p:sp>
        <p:nvSpPr>
          <p:cNvPr id="4" name="Content Placeholder 3">
            <a:extLst>
              <a:ext uri="{FF2B5EF4-FFF2-40B4-BE49-F238E27FC236}">
                <a16:creationId xmlns:a16="http://schemas.microsoft.com/office/drawing/2014/main" id="{F01280DD-2DD4-476D-9380-0038F5019EA0}"/>
              </a:ext>
            </a:extLst>
          </p:cNvPr>
          <p:cNvSpPr>
            <a:spLocks noGrp="1"/>
          </p:cNvSpPr>
          <p:nvPr>
            <p:ph sz="half" idx="2"/>
          </p:nvPr>
        </p:nvSpPr>
        <p:spPr/>
        <p:txBody>
          <a:bodyPr>
            <a:normAutofit lnSpcReduction="10000"/>
          </a:bodyPr>
          <a:lstStyle/>
          <a:p>
            <a:r>
              <a:rPr lang="en-US" dirty="0"/>
              <a:t>Wear a mask. Politely ask others to wear a mask.</a:t>
            </a:r>
          </a:p>
          <a:p>
            <a:r>
              <a:rPr lang="en-US" dirty="0"/>
              <a:t>Allow fresh air to enter the van.</a:t>
            </a:r>
          </a:p>
          <a:p>
            <a:r>
              <a:rPr lang="en-US" dirty="0"/>
              <a:t>Avoid touching your mouth, eyes, or nose.</a:t>
            </a:r>
          </a:p>
          <a:p>
            <a:r>
              <a:rPr lang="en-US" dirty="0"/>
              <a:t>If possible, politely encourage fellow passengers to avoid speaking.</a:t>
            </a:r>
          </a:p>
          <a:p>
            <a:r>
              <a:rPr lang="en-US" dirty="0"/>
              <a:t>Wash your hands or use hand sanitizer after the trip.</a:t>
            </a:r>
          </a:p>
          <a:p>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421994"/>
            <a:ext cx="3710067" cy="2468880"/>
          </a:xfrm>
          <a:prstGeom prst="rect">
            <a:avLst/>
          </a:prstGeom>
        </p:spPr>
      </p:pic>
      <p:sp>
        <p:nvSpPr>
          <p:cNvPr id="6" name="TextBox 5"/>
          <p:cNvSpPr txBox="1"/>
          <p:nvPr/>
        </p:nvSpPr>
        <p:spPr>
          <a:xfrm>
            <a:off x="838200" y="5181600"/>
            <a:ext cx="2901756" cy="677108"/>
          </a:xfrm>
          <a:prstGeom prst="rect">
            <a:avLst/>
          </a:prstGeom>
          <a:noFill/>
        </p:spPr>
        <p:txBody>
          <a:bodyPr wrap="none" rtlCol="0">
            <a:spAutoFit/>
          </a:bodyPr>
          <a:lstStyle/>
          <a:p>
            <a:r>
              <a:rPr lang="en-US" sz="1000" dirty="0"/>
              <a:t>Image Source: </a:t>
            </a:r>
            <a:r>
              <a:rPr lang="en-US" sz="1000" dirty="0">
                <a:hlinkClick r:id="" action="ppaction://noaction"/>
              </a:rPr>
              <a:t>https://www.wbur.org/hereandnow/</a:t>
            </a:r>
          </a:p>
          <a:p>
            <a:r>
              <a:rPr lang="en-US" sz="1000" dirty="0">
                <a:hlinkClick r:id="" action="ppaction://noaction"/>
              </a:rPr>
              <a:t>2020/07/28/road-trip-safety-coronavirus</a:t>
            </a:r>
            <a:endParaRPr lang="en-US" sz="1000" dirty="0"/>
          </a:p>
          <a:p>
            <a:endParaRPr lang="en-US" dirty="0"/>
          </a:p>
        </p:txBody>
      </p:sp>
      <p:sp>
        <p:nvSpPr>
          <p:cNvPr id="7" name="Slide Number Placeholder 6">
            <a:extLst>
              <a:ext uri="{FF2B5EF4-FFF2-40B4-BE49-F238E27FC236}">
                <a16:creationId xmlns:a16="http://schemas.microsoft.com/office/drawing/2014/main" id="{FCDEA602-113C-9669-0ABD-0838B9E9B9A2}"/>
              </a:ext>
            </a:extLst>
          </p:cNvPr>
          <p:cNvSpPr>
            <a:spLocks noGrp="1"/>
          </p:cNvSpPr>
          <p:nvPr>
            <p:ph type="sldNum" sz="quarter" idx="12"/>
          </p:nvPr>
        </p:nvSpPr>
        <p:spPr/>
        <p:txBody>
          <a:bodyPr/>
          <a:lstStyle/>
          <a:p>
            <a:fld id="{C8F0A55E-6CC8-4884-80D5-372998A897A4}" type="slidenum">
              <a:rPr lang="en-US" smtClean="0"/>
              <a:t>69</a:t>
            </a:fld>
            <a:endParaRPr lang="en-US"/>
          </a:p>
        </p:txBody>
      </p:sp>
    </p:spTree>
    <p:extLst>
      <p:ext uri="{BB962C8B-B14F-4D97-AF65-F5344CB8AC3E}">
        <p14:creationId xmlns:p14="http://schemas.microsoft.com/office/powerpoint/2010/main" val="190264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C74B-3FD0-4E87-A133-54E7B0627212}"/>
              </a:ext>
            </a:extLst>
          </p:cNvPr>
          <p:cNvSpPr>
            <a:spLocks noGrp="1"/>
          </p:cNvSpPr>
          <p:nvPr>
            <p:ph type="title"/>
          </p:nvPr>
        </p:nvSpPr>
        <p:spPr/>
        <p:txBody>
          <a:bodyPr/>
          <a:lstStyle/>
          <a:p>
            <a:r>
              <a:rPr lang="en-US" dirty="0"/>
              <a:t>What are some examples of infectious diseases?</a:t>
            </a:r>
          </a:p>
        </p:txBody>
      </p:sp>
      <p:pic>
        <p:nvPicPr>
          <p:cNvPr id="5" name="Content Placeholder 4" descr="A hand writing on a white board&#10;&#10;Description automatically generated"/>
          <p:cNvPicPr>
            <a:picLocks noGrp="1" noChangeAspect="1"/>
          </p:cNvPicPr>
          <p:nvPr>
            <p:ph sz="half" idx="1"/>
          </p:nvPr>
        </p:nvPicPr>
        <p:blipFill>
          <a:blip r:embed="rId3"/>
          <a:stretch>
            <a:fillRect/>
          </a:stretch>
        </p:blipFill>
        <p:spPr>
          <a:xfrm>
            <a:off x="348802" y="2086566"/>
            <a:ext cx="5446691" cy="3383280"/>
          </a:xfrm>
          <a:prstGeom prst="rect">
            <a:avLst/>
          </a:prstGeom>
        </p:spPr>
      </p:pic>
      <p:sp>
        <p:nvSpPr>
          <p:cNvPr id="4" name="Content Placeholder 3">
            <a:extLst>
              <a:ext uri="{FF2B5EF4-FFF2-40B4-BE49-F238E27FC236}">
                <a16:creationId xmlns:a16="http://schemas.microsoft.com/office/drawing/2014/main" id="{04A3BFA0-F319-44DC-9770-28D2BFB53940}"/>
              </a:ext>
            </a:extLst>
          </p:cNvPr>
          <p:cNvSpPr>
            <a:spLocks noGrp="1"/>
          </p:cNvSpPr>
          <p:nvPr>
            <p:ph sz="half" idx="2"/>
          </p:nvPr>
        </p:nvSpPr>
        <p:spPr/>
        <p:txBody>
          <a:bodyPr>
            <a:normAutofit/>
          </a:bodyPr>
          <a:lstStyle/>
          <a:p>
            <a:r>
              <a:rPr lang="en-US" b="0" i="0" dirty="0">
                <a:effectLst/>
              </a:rPr>
              <a:t>Common cold</a:t>
            </a:r>
          </a:p>
          <a:p>
            <a:r>
              <a:rPr lang="en-US" dirty="0"/>
              <a:t>Influenza (flu)</a:t>
            </a:r>
          </a:p>
          <a:p>
            <a:r>
              <a:rPr lang="en-US" dirty="0"/>
              <a:t>COVID-19</a:t>
            </a:r>
          </a:p>
          <a:p>
            <a:r>
              <a:rPr lang="en-US" b="0" i="0" dirty="0">
                <a:effectLst/>
              </a:rPr>
              <a:t>Chickenpox</a:t>
            </a:r>
          </a:p>
          <a:p>
            <a:r>
              <a:rPr lang="en-US" b="0" i="0" dirty="0">
                <a:effectLst/>
              </a:rPr>
              <a:t>HIV/AIDS</a:t>
            </a:r>
          </a:p>
        </p:txBody>
      </p:sp>
      <p:sp>
        <p:nvSpPr>
          <p:cNvPr id="9" name="TextBox 8"/>
          <p:cNvSpPr txBox="1"/>
          <p:nvPr/>
        </p:nvSpPr>
        <p:spPr>
          <a:xfrm>
            <a:off x="4559120" y="2730321"/>
            <a:ext cx="528033" cy="1015663"/>
          </a:xfrm>
          <a:prstGeom prst="rect">
            <a:avLst/>
          </a:prstGeom>
          <a:noFill/>
        </p:spPr>
        <p:txBody>
          <a:bodyPr wrap="square" rtlCol="0">
            <a:spAutoFit/>
          </a:bodyPr>
          <a:lstStyle/>
          <a:p>
            <a:r>
              <a:rPr lang="en-US" sz="6000" b="1" dirty="0">
                <a:ln w="22225">
                  <a:solidFill>
                    <a:schemeClr val="accent2"/>
                  </a:solidFill>
                  <a:prstDash val="solid"/>
                </a:ln>
                <a:solidFill>
                  <a:schemeClr val="accent2">
                    <a:lumMod val="40000"/>
                    <a:lumOff val="60000"/>
                  </a:schemeClr>
                </a:solidFill>
              </a:rPr>
              <a:t>S</a:t>
            </a:r>
          </a:p>
        </p:txBody>
      </p:sp>
      <p:sp>
        <p:nvSpPr>
          <p:cNvPr id="6" name="TextBox 5"/>
          <p:cNvSpPr txBox="1"/>
          <p:nvPr/>
        </p:nvSpPr>
        <p:spPr>
          <a:xfrm>
            <a:off x="348802" y="4346223"/>
            <a:ext cx="2100255" cy="646331"/>
          </a:xfrm>
          <a:prstGeom prst="rect">
            <a:avLst/>
          </a:prstGeom>
          <a:noFill/>
        </p:spPr>
        <p:txBody>
          <a:bodyPr wrap="none" rtlCol="0">
            <a:spAutoFit/>
          </a:bodyPr>
          <a:lstStyle/>
          <a:p>
            <a:r>
              <a:rPr lang="en-US" sz="900" dirty="0"/>
              <a:t>Image Source: </a:t>
            </a:r>
            <a:r>
              <a:rPr lang="en-US" sz="900" dirty="0">
                <a:hlinkClick r:id="rId4"/>
              </a:rPr>
              <a:t>https://www.picpedia.org</a:t>
            </a:r>
          </a:p>
          <a:p>
            <a:r>
              <a:rPr lang="en-US" sz="900" dirty="0">
                <a:hlinkClick r:id="rId4"/>
              </a:rPr>
              <a:t>/highway-signs/</a:t>
            </a:r>
            <a:r>
              <a:rPr lang="en-US" sz="900" dirty="0" err="1">
                <a:hlinkClick r:id="rId4"/>
              </a:rPr>
              <a:t>i</a:t>
            </a:r>
            <a:r>
              <a:rPr lang="en-US" sz="900" dirty="0">
                <a:hlinkClick r:id="rId4"/>
              </a:rPr>
              <a:t>/infectious-disease.html</a:t>
            </a:r>
            <a:endParaRPr lang="en-US" sz="900" dirty="0"/>
          </a:p>
          <a:p>
            <a:endParaRPr lang="en-US" dirty="0"/>
          </a:p>
        </p:txBody>
      </p:sp>
      <p:sp>
        <p:nvSpPr>
          <p:cNvPr id="3" name="Slide Number Placeholder 2">
            <a:extLst>
              <a:ext uri="{FF2B5EF4-FFF2-40B4-BE49-F238E27FC236}">
                <a16:creationId xmlns:a16="http://schemas.microsoft.com/office/drawing/2014/main" id="{2EE0BA49-1130-2B01-2CB0-EF7AC1CB05BF}"/>
              </a:ext>
            </a:extLst>
          </p:cNvPr>
          <p:cNvSpPr>
            <a:spLocks noGrp="1"/>
          </p:cNvSpPr>
          <p:nvPr>
            <p:ph type="sldNum" sz="quarter" idx="12"/>
          </p:nvPr>
        </p:nvSpPr>
        <p:spPr/>
        <p:txBody>
          <a:bodyPr/>
          <a:lstStyle/>
          <a:p>
            <a:fld id="{C8F0A55E-6CC8-4884-80D5-372998A897A4}" type="slidenum">
              <a:rPr lang="en-US" smtClean="0"/>
              <a:t>7</a:t>
            </a:fld>
            <a:endParaRPr lang="en-US"/>
          </a:p>
        </p:txBody>
      </p:sp>
    </p:spTree>
    <p:extLst>
      <p:ext uri="{BB962C8B-B14F-4D97-AF65-F5344CB8AC3E}">
        <p14:creationId xmlns:p14="http://schemas.microsoft.com/office/powerpoint/2010/main" val="472393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F803-F599-45AB-BD06-176546C04D0A}"/>
              </a:ext>
            </a:extLst>
          </p:cNvPr>
          <p:cNvSpPr>
            <a:spLocks noGrp="1"/>
          </p:cNvSpPr>
          <p:nvPr>
            <p:ph type="title"/>
          </p:nvPr>
        </p:nvSpPr>
        <p:spPr/>
        <p:txBody>
          <a:bodyPr/>
          <a:lstStyle/>
          <a:p>
            <a:r>
              <a:rPr lang="en-US" dirty="0"/>
              <a:t>Why should I avoid touching my eyes, nose or mouth with unwashed hands? </a:t>
            </a:r>
          </a:p>
        </p:txBody>
      </p:sp>
      <p:sp>
        <p:nvSpPr>
          <p:cNvPr id="3" name="Content Placeholder 2">
            <a:extLst>
              <a:ext uri="{FF2B5EF4-FFF2-40B4-BE49-F238E27FC236}">
                <a16:creationId xmlns:a16="http://schemas.microsoft.com/office/drawing/2014/main" id="{43728CD5-B859-4793-BBD8-0F5C1F1AA094}"/>
              </a:ext>
            </a:extLst>
          </p:cNvPr>
          <p:cNvSpPr>
            <a:spLocks noGrp="1"/>
          </p:cNvSpPr>
          <p:nvPr>
            <p:ph sz="half" idx="1"/>
          </p:nvPr>
        </p:nvSpPr>
        <p:spPr/>
        <p:txBody>
          <a:bodyPr/>
          <a:lstStyle/>
          <a:p>
            <a:pPr marL="0" indent="0">
              <a:buNone/>
            </a:pPr>
            <a:r>
              <a:rPr lang="en-US" i="1" dirty="0"/>
              <a:t>What do you think?</a:t>
            </a:r>
          </a:p>
        </p:txBody>
      </p:sp>
      <p:sp>
        <p:nvSpPr>
          <p:cNvPr id="4" name="Content Placeholder 3">
            <a:extLst>
              <a:ext uri="{FF2B5EF4-FFF2-40B4-BE49-F238E27FC236}">
                <a16:creationId xmlns:a16="http://schemas.microsoft.com/office/drawing/2014/main" id="{7A2ADC35-B44D-46E3-8FAD-54B56B3B79B5}"/>
              </a:ext>
            </a:extLst>
          </p:cNvPr>
          <p:cNvSpPr>
            <a:spLocks noGrp="1"/>
          </p:cNvSpPr>
          <p:nvPr>
            <p:ph sz="half" idx="2"/>
          </p:nvPr>
        </p:nvSpPr>
        <p:spPr/>
        <p:txBody>
          <a:bodyPr/>
          <a:lstStyle/>
          <a:p>
            <a:r>
              <a:rPr lang="en-US" dirty="0"/>
              <a:t>Germs can be on your hands.</a:t>
            </a:r>
          </a:p>
          <a:p>
            <a:r>
              <a:rPr lang="en-US" dirty="0"/>
              <a:t>Germs can enter your body through the eyes, nose, or mouth.</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467503"/>
            <a:ext cx="3811606" cy="3291840"/>
          </a:xfrm>
          <a:prstGeom prst="rect">
            <a:avLst/>
          </a:prstGeom>
        </p:spPr>
      </p:pic>
      <p:sp>
        <p:nvSpPr>
          <p:cNvPr id="6" name="TextBox 5"/>
          <p:cNvSpPr txBox="1"/>
          <p:nvPr/>
        </p:nvSpPr>
        <p:spPr>
          <a:xfrm>
            <a:off x="247891" y="5759343"/>
            <a:ext cx="10530896" cy="553998"/>
          </a:xfrm>
          <a:prstGeom prst="rect">
            <a:avLst/>
          </a:prstGeom>
          <a:noFill/>
        </p:spPr>
        <p:txBody>
          <a:bodyPr wrap="none" rtlCol="0">
            <a:spAutoFit/>
          </a:bodyPr>
          <a:lstStyle/>
          <a:p>
            <a:r>
              <a:rPr lang="en-US" sz="1200" dirty="0"/>
              <a:t>Image Source: </a:t>
            </a:r>
            <a:r>
              <a:rPr lang="en-US" sz="1200" dirty="0">
                <a:hlinkClick r:id="rId3"/>
              </a:rPr>
              <a:t>https://www.istockphoto.com/vector/do-not-touch-your-face-do-not-touch-hands-eyes-nose-mouth-coronavirus-covid-19-gm1246325374-363176916</a:t>
            </a:r>
            <a:endParaRPr lang="en-US" sz="1200" dirty="0"/>
          </a:p>
          <a:p>
            <a:endParaRPr lang="en-US" dirty="0"/>
          </a:p>
        </p:txBody>
      </p:sp>
      <p:sp>
        <p:nvSpPr>
          <p:cNvPr id="7" name="Slide Number Placeholder 6">
            <a:extLst>
              <a:ext uri="{FF2B5EF4-FFF2-40B4-BE49-F238E27FC236}">
                <a16:creationId xmlns:a16="http://schemas.microsoft.com/office/drawing/2014/main" id="{C80EA7C1-E663-4CAD-1D62-8ECED0C2C4E9}"/>
              </a:ext>
            </a:extLst>
          </p:cNvPr>
          <p:cNvSpPr>
            <a:spLocks noGrp="1"/>
          </p:cNvSpPr>
          <p:nvPr>
            <p:ph type="sldNum" sz="quarter" idx="12"/>
          </p:nvPr>
        </p:nvSpPr>
        <p:spPr/>
        <p:txBody>
          <a:bodyPr/>
          <a:lstStyle/>
          <a:p>
            <a:fld id="{C8F0A55E-6CC8-4884-80D5-372998A897A4}" type="slidenum">
              <a:rPr lang="en-US" smtClean="0"/>
              <a:t>70</a:t>
            </a:fld>
            <a:endParaRPr lang="en-US"/>
          </a:p>
        </p:txBody>
      </p:sp>
    </p:spTree>
    <p:extLst>
      <p:ext uri="{BB962C8B-B14F-4D97-AF65-F5344CB8AC3E}">
        <p14:creationId xmlns:p14="http://schemas.microsoft.com/office/powerpoint/2010/main" val="2940274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5BAA-02E8-4D82-A066-813B9A840D50}"/>
              </a:ext>
            </a:extLst>
          </p:cNvPr>
          <p:cNvSpPr>
            <a:spLocks noGrp="1"/>
          </p:cNvSpPr>
          <p:nvPr>
            <p:ph type="title"/>
          </p:nvPr>
        </p:nvSpPr>
        <p:spPr/>
        <p:txBody>
          <a:bodyPr/>
          <a:lstStyle/>
          <a:p>
            <a:pPr algn="ctr"/>
            <a:r>
              <a:rPr lang="en-US" dirty="0"/>
              <a:t>Respiratory Hygiene</a:t>
            </a:r>
          </a:p>
        </p:txBody>
      </p:sp>
      <p:pic>
        <p:nvPicPr>
          <p:cNvPr id="4" name="Content Placeholder 3" descr="A poster of respiratory hygiene, emphasizing mask wearing, hand washing, hand sanitizer, and covering one's mouth when coughing. &#10;&#10;"/>
          <p:cNvPicPr>
            <a:picLocks noGrp="1" noChangeAspect="1"/>
          </p:cNvPicPr>
          <p:nvPr>
            <p:ph idx="1"/>
          </p:nvPr>
        </p:nvPicPr>
        <p:blipFill>
          <a:blip r:embed="rId2"/>
          <a:stretch>
            <a:fillRect/>
          </a:stretch>
        </p:blipFill>
        <p:spPr>
          <a:xfrm>
            <a:off x="2228144" y="1825625"/>
            <a:ext cx="7735712" cy="4351338"/>
          </a:xfrm>
          <a:prstGeom prst="rect">
            <a:avLst/>
          </a:prstGeom>
        </p:spPr>
      </p:pic>
      <p:sp>
        <p:nvSpPr>
          <p:cNvPr id="5" name="TextBox 4"/>
          <p:cNvSpPr txBox="1"/>
          <p:nvPr/>
        </p:nvSpPr>
        <p:spPr>
          <a:xfrm>
            <a:off x="544010" y="6273225"/>
            <a:ext cx="12457264" cy="523220"/>
          </a:xfrm>
          <a:prstGeom prst="rect">
            <a:avLst/>
          </a:prstGeom>
          <a:noFill/>
        </p:spPr>
        <p:txBody>
          <a:bodyPr wrap="square" rtlCol="0">
            <a:spAutoFit/>
          </a:bodyPr>
          <a:lstStyle/>
          <a:p>
            <a:r>
              <a:rPr lang="en-US" sz="1000" dirty="0"/>
              <a:t>Image Source: </a:t>
            </a:r>
            <a:r>
              <a:rPr lang="en-US" sz="1000" dirty="0">
                <a:hlinkClick r:id="rId3"/>
              </a:rPr>
              <a:t>https://timesofindia.indiatimes.com/videos/lifestyle/health-fitness/how-to-maintain-respiratory-hygiene/videoshow/74724419.cms</a:t>
            </a:r>
            <a:endParaRPr lang="en-US" sz="1000" dirty="0"/>
          </a:p>
          <a:p>
            <a:endParaRPr lang="en-US" dirty="0"/>
          </a:p>
        </p:txBody>
      </p:sp>
      <p:sp>
        <p:nvSpPr>
          <p:cNvPr id="3" name="Slide Number Placeholder 2">
            <a:extLst>
              <a:ext uri="{FF2B5EF4-FFF2-40B4-BE49-F238E27FC236}">
                <a16:creationId xmlns:a16="http://schemas.microsoft.com/office/drawing/2014/main" id="{BF6305CB-C278-5146-6E93-C901A69E6195}"/>
              </a:ext>
            </a:extLst>
          </p:cNvPr>
          <p:cNvSpPr>
            <a:spLocks noGrp="1"/>
          </p:cNvSpPr>
          <p:nvPr>
            <p:ph type="sldNum" sz="quarter" idx="12"/>
          </p:nvPr>
        </p:nvSpPr>
        <p:spPr/>
        <p:txBody>
          <a:bodyPr/>
          <a:lstStyle/>
          <a:p>
            <a:fld id="{C8F0A55E-6CC8-4884-80D5-372998A897A4}" type="slidenum">
              <a:rPr lang="en-US" smtClean="0"/>
              <a:t>71</a:t>
            </a:fld>
            <a:endParaRPr lang="en-US"/>
          </a:p>
        </p:txBody>
      </p:sp>
    </p:spTree>
    <p:extLst>
      <p:ext uri="{BB962C8B-B14F-4D97-AF65-F5344CB8AC3E}">
        <p14:creationId xmlns:p14="http://schemas.microsoft.com/office/powerpoint/2010/main" val="3162248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AEB8-6FDC-409F-A848-F518F48A7460}"/>
              </a:ext>
            </a:extLst>
          </p:cNvPr>
          <p:cNvSpPr>
            <a:spLocks noGrp="1"/>
          </p:cNvSpPr>
          <p:nvPr>
            <p:ph type="title"/>
          </p:nvPr>
        </p:nvSpPr>
        <p:spPr/>
        <p:txBody>
          <a:bodyPr/>
          <a:lstStyle/>
          <a:p>
            <a:r>
              <a:rPr lang="en-US" dirty="0"/>
              <a:t>What should we do if we must sneeze or cough while wearing a mask?</a:t>
            </a:r>
          </a:p>
        </p:txBody>
      </p:sp>
      <p:sp>
        <p:nvSpPr>
          <p:cNvPr id="3" name="Content Placeholder 2">
            <a:extLst>
              <a:ext uri="{FF2B5EF4-FFF2-40B4-BE49-F238E27FC236}">
                <a16:creationId xmlns:a16="http://schemas.microsoft.com/office/drawing/2014/main" id="{C0706E28-A3B3-452D-BCB3-953D66151D6A}"/>
              </a:ext>
            </a:extLst>
          </p:cNvPr>
          <p:cNvSpPr>
            <a:spLocks noGrp="1"/>
          </p:cNvSpPr>
          <p:nvPr>
            <p:ph sz="half" idx="1"/>
          </p:nvPr>
        </p:nvSpPr>
        <p:spPr/>
        <p:txBody>
          <a:bodyPr>
            <a:normAutofit/>
          </a:bodyPr>
          <a:lstStyle/>
          <a:p>
            <a:pPr marL="0" indent="0">
              <a:buNone/>
            </a:pPr>
            <a:r>
              <a:rPr lang="en-US" i="1" dirty="0"/>
              <a:t>What do you think?</a:t>
            </a:r>
          </a:p>
        </p:txBody>
      </p:sp>
      <p:sp>
        <p:nvSpPr>
          <p:cNvPr id="4" name="Content Placeholder 3">
            <a:extLst>
              <a:ext uri="{FF2B5EF4-FFF2-40B4-BE49-F238E27FC236}">
                <a16:creationId xmlns:a16="http://schemas.microsoft.com/office/drawing/2014/main" id="{1BEB34A5-6997-40F9-926E-7FC804300A10}"/>
              </a:ext>
            </a:extLst>
          </p:cNvPr>
          <p:cNvSpPr>
            <a:spLocks noGrp="1"/>
          </p:cNvSpPr>
          <p:nvPr>
            <p:ph sz="half" idx="2"/>
          </p:nvPr>
        </p:nvSpPr>
        <p:spPr/>
        <p:txBody>
          <a:bodyPr>
            <a:normAutofit/>
          </a:bodyPr>
          <a:lstStyle/>
          <a:p>
            <a:pPr algn="l">
              <a:buFont typeface="Arial" panose="020B0604020202020204" pitchFamily="34" charset="0"/>
              <a:buChar char="•"/>
            </a:pPr>
            <a:r>
              <a:rPr lang="en-US" dirty="0"/>
              <a:t>Turn your head into your elbow.</a:t>
            </a:r>
          </a:p>
          <a:p>
            <a:pPr algn="l">
              <a:buFont typeface="Arial" panose="020B0604020202020204" pitchFamily="34" charset="0"/>
              <a:buChar char="•"/>
            </a:pPr>
            <a:r>
              <a:rPr lang="en-US" dirty="0"/>
              <a:t>Do not remove your mask.</a:t>
            </a:r>
          </a:p>
          <a:p>
            <a:pPr algn="l">
              <a:buFont typeface="Arial" panose="020B0604020202020204" pitchFamily="34" charset="0"/>
              <a:buChar char="•"/>
            </a:pPr>
            <a:r>
              <a:rPr lang="en-US" dirty="0"/>
              <a:t>Sneeze into your mask.</a:t>
            </a:r>
          </a:p>
          <a:p>
            <a:pPr algn="l">
              <a:buFont typeface="Arial" panose="020B0604020202020204" pitchFamily="34" charset="0"/>
              <a:buChar char="•"/>
            </a:pPr>
            <a:r>
              <a:rPr lang="en-US" dirty="0"/>
              <a:t>Throw the mask into a trash can.</a:t>
            </a:r>
          </a:p>
          <a:p>
            <a:pPr algn="l">
              <a:buFont typeface="Arial" panose="020B0604020202020204" pitchFamily="34" charset="0"/>
              <a:buChar char="•"/>
            </a:pPr>
            <a:r>
              <a:rPr lang="en-US" dirty="0"/>
              <a:t>Replace your mask with a fresh mask.</a:t>
            </a:r>
          </a:p>
          <a:p>
            <a:pPr algn="l">
              <a:buFont typeface="Arial" panose="020B0604020202020204" pitchFamily="34" charset="0"/>
              <a:buChar char="•"/>
            </a:pPr>
            <a:r>
              <a:rPr lang="en-US" dirty="0"/>
              <a:t>Wash your hands.</a:t>
            </a:r>
          </a:p>
          <a:p>
            <a:pPr algn="l">
              <a:buFont typeface="Arial" panose="020B0604020202020204" pitchFamily="34" charset="0"/>
              <a:buChar char="•"/>
            </a:pPr>
            <a:endParaRPr lang="en-US" dirty="0"/>
          </a:p>
        </p:txBody>
      </p:sp>
      <p:pic>
        <p:nvPicPr>
          <p:cNvPr id="7" name="Picture 6" descr="A person sitting on a bench, wearing a mask, and covering his mouth with his forearm when sneezing.&#10;&#10;"/>
          <p:cNvPicPr>
            <a:picLocks noChangeAspect="1"/>
          </p:cNvPicPr>
          <p:nvPr/>
        </p:nvPicPr>
        <p:blipFill>
          <a:blip r:embed="rId3"/>
          <a:stretch>
            <a:fillRect/>
          </a:stretch>
        </p:blipFill>
        <p:spPr>
          <a:xfrm>
            <a:off x="981428" y="2533650"/>
            <a:ext cx="3669594" cy="2185106"/>
          </a:xfrm>
          <a:prstGeom prst="rect">
            <a:avLst/>
          </a:prstGeom>
        </p:spPr>
      </p:pic>
      <p:sp>
        <p:nvSpPr>
          <p:cNvPr id="8" name="TextBox 7"/>
          <p:cNvSpPr txBox="1"/>
          <p:nvPr/>
        </p:nvSpPr>
        <p:spPr>
          <a:xfrm>
            <a:off x="838200" y="4853693"/>
            <a:ext cx="5181600" cy="523220"/>
          </a:xfrm>
          <a:prstGeom prst="rect">
            <a:avLst/>
          </a:prstGeom>
          <a:noFill/>
        </p:spPr>
        <p:txBody>
          <a:bodyPr wrap="square" rtlCol="0">
            <a:spAutoFit/>
          </a:bodyPr>
          <a:lstStyle/>
          <a:p>
            <a:r>
              <a:rPr lang="en-US" sz="1000" dirty="0"/>
              <a:t>Image Source: </a:t>
            </a:r>
            <a:r>
              <a:rPr lang="en-US" sz="1000" dirty="0">
                <a:hlinkClick r:id="rId4"/>
              </a:rPr>
              <a:t>https://www.verywellhealth.com/allergy-symptoms-vs-covid-symptoms-5118462</a:t>
            </a:r>
            <a:endParaRPr lang="en-US" sz="1000" dirty="0"/>
          </a:p>
          <a:p>
            <a:r>
              <a:rPr lang="en-US" dirty="0"/>
              <a:t> </a:t>
            </a:r>
          </a:p>
        </p:txBody>
      </p:sp>
      <p:sp>
        <p:nvSpPr>
          <p:cNvPr id="5" name="Slide Number Placeholder 4">
            <a:extLst>
              <a:ext uri="{FF2B5EF4-FFF2-40B4-BE49-F238E27FC236}">
                <a16:creationId xmlns:a16="http://schemas.microsoft.com/office/drawing/2014/main" id="{B9327E87-04C2-AC7E-A784-69B60A203412}"/>
              </a:ext>
            </a:extLst>
          </p:cNvPr>
          <p:cNvSpPr>
            <a:spLocks noGrp="1"/>
          </p:cNvSpPr>
          <p:nvPr>
            <p:ph type="sldNum" sz="quarter" idx="12"/>
          </p:nvPr>
        </p:nvSpPr>
        <p:spPr/>
        <p:txBody>
          <a:bodyPr/>
          <a:lstStyle/>
          <a:p>
            <a:fld id="{C8F0A55E-6CC8-4884-80D5-372998A897A4}" type="slidenum">
              <a:rPr lang="en-US" smtClean="0"/>
              <a:t>72</a:t>
            </a:fld>
            <a:endParaRPr lang="en-US"/>
          </a:p>
        </p:txBody>
      </p:sp>
    </p:spTree>
    <p:extLst>
      <p:ext uri="{BB962C8B-B14F-4D97-AF65-F5344CB8AC3E}">
        <p14:creationId xmlns:p14="http://schemas.microsoft.com/office/powerpoint/2010/main" val="1537915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82BB9-5ED2-4A7A-99CC-3AABA107F2EE}"/>
              </a:ext>
            </a:extLst>
          </p:cNvPr>
          <p:cNvSpPr>
            <a:spLocks noGrp="1"/>
          </p:cNvSpPr>
          <p:nvPr>
            <p:ph type="title"/>
          </p:nvPr>
        </p:nvSpPr>
        <p:spPr/>
        <p:txBody>
          <a:bodyPr/>
          <a:lstStyle/>
          <a:p>
            <a:r>
              <a:rPr lang="en-US" dirty="0"/>
              <a:t>What should we do if we must sneeze or cough without a mask on?</a:t>
            </a:r>
          </a:p>
        </p:txBody>
      </p:sp>
      <p:pic>
        <p:nvPicPr>
          <p:cNvPr id="3" name="Content Placeholder 2" descr="A person sneezing and blowing her nose. In one picture, she is sneezing into a cloth. There is an X through the picture. In the other, she is sneezing into the inside of her elbow.&#10;&#10;"/>
          <p:cNvPicPr>
            <a:picLocks noGrp="1" noChangeAspect="1"/>
          </p:cNvPicPr>
          <p:nvPr>
            <p:ph sz="half" idx="1"/>
          </p:nvPr>
        </p:nvPicPr>
        <p:blipFill>
          <a:blip r:embed="rId2"/>
          <a:stretch>
            <a:fillRect/>
          </a:stretch>
        </p:blipFill>
        <p:spPr>
          <a:xfrm>
            <a:off x="838200" y="2021112"/>
            <a:ext cx="4365114" cy="2560542"/>
          </a:xfrm>
          <a:prstGeom prst="rect">
            <a:avLst/>
          </a:prstGeom>
        </p:spPr>
      </p:pic>
      <p:sp>
        <p:nvSpPr>
          <p:cNvPr id="8" name="Content Placeholder 7">
            <a:extLst>
              <a:ext uri="{FF2B5EF4-FFF2-40B4-BE49-F238E27FC236}">
                <a16:creationId xmlns:a16="http://schemas.microsoft.com/office/drawing/2014/main" id="{79394C95-F7F1-443D-A1EB-D7F5C37FDD5B}"/>
              </a:ext>
            </a:extLst>
          </p:cNvPr>
          <p:cNvSpPr>
            <a:spLocks noGrp="1"/>
          </p:cNvSpPr>
          <p:nvPr>
            <p:ph sz="half" idx="2"/>
          </p:nvPr>
        </p:nvSpPr>
        <p:spPr/>
        <p:txBody>
          <a:bodyPr>
            <a:normAutofit lnSpcReduction="10000"/>
          </a:bodyPr>
          <a:lstStyle/>
          <a:p>
            <a:r>
              <a:rPr lang="en-US" dirty="0"/>
              <a:t>If possible, try to cough or sneeze outdoors.</a:t>
            </a:r>
          </a:p>
          <a:p>
            <a:r>
              <a:rPr lang="en-US" dirty="0"/>
              <a:t>Turn your head away from other people.</a:t>
            </a:r>
          </a:p>
          <a:p>
            <a:r>
              <a:rPr lang="en-US" dirty="0"/>
              <a:t>Cover your mouth or nose with a tissue when you cough or sneeze.</a:t>
            </a:r>
          </a:p>
          <a:p>
            <a:r>
              <a:rPr lang="en-US" dirty="0"/>
              <a:t>Throw the used tissues in a trash can.</a:t>
            </a:r>
          </a:p>
          <a:p>
            <a:r>
              <a:rPr lang="en-US" dirty="0"/>
              <a:t>Wash your hands.</a:t>
            </a:r>
          </a:p>
        </p:txBody>
      </p:sp>
      <p:sp>
        <p:nvSpPr>
          <p:cNvPr id="4" name="TextBox 3"/>
          <p:cNvSpPr txBox="1"/>
          <p:nvPr/>
        </p:nvSpPr>
        <p:spPr>
          <a:xfrm>
            <a:off x="722489" y="4910667"/>
            <a:ext cx="3946914" cy="400110"/>
          </a:xfrm>
          <a:prstGeom prst="rect">
            <a:avLst/>
          </a:prstGeom>
          <a:noFill/>
        </p:spPr>
        <p:txBody>
          <a:bodyPr wrap="none" rtlCol="0">
            <a:spAutoFit/>
          </a:bodyPr>
          <a:lstStyle/>
          <a:p>
            <a:r>
              <a:rPr lang="en-US" sz="1000" dirty="0"/>
              <a:t>Image Source: </a:t>
            </a:r>
            <a:r>
              <a:rPr lang="en-US" sz="1000" dirty="0">
                <a:hlinkClick r:id="" action="ppaction://noaction"/>
              </a:rPr>
              <a:t>https://diamondcelebrities.org/2018/01/27/health-zone-</a:t>
            </a:r>
          </a:p>
          <a:p>
            <a:r>
              <a:rPr lang="en-US" sz="1000" dirty="0">
                <a:hlinkClick r:id="" action="ppaction://noaction"/>
              </a:rPr>
              <a:t>cough-sneeze-in-your-elbow-not-handkerchief-to-stay-healthy</a:t>
            </a:r>
            <a:endParaRPr lang="en-US" sz="1000" dirty="0"/>
          </a:p>
        </p:txBody>
      </p:sp>
      <p:sp>
        <p:nvSpPr>
          <p:cNvPr id="5" name="Slide Number Placeholder 4">
            <a:extLst>
              <a:ext uri="{FF2B5EF4-FFF2-40B4-BE49-F238E27FC236}">
                <a16:creationId xmlns:a16="http://schemas.microsoft.com/office/drawing/2014/main" id="{F14853CB-1B65-BFD5-C46A-F29A1843E228}"/>
              </a:ext>
            </a:extLst>
          </p:cNvPr>
          <p:cNvSpPr>
            <a:spLocks noGrp="1"/>
          </p:cNvSpPr>
          <p:nvPr>
            <p:ph type="sldNum" sz="quarter" idx="12"/>
          </p:nvPr>
        </p:nvSpPr>
        <p:spPr/>
        <p:txBody>
          <a:bodyPr/>
          <a:lstStyle/>
          <a:p>
            <a:fld id="{C8F0A55E-6CC8-4884-80D5-372998A897A4}" type="slidenum">
              <a:rPr lang="en-US" smtClean="0"/>
              <a:t>73</a:t>
            </a:fld>
            <a:endParaRPr lang="en-US"/>
          </a:p>
        </p:txBody>
      </p:sp>
    </p:spTree>
    <p:extLst>
      <p:ext uri="{BB962C8B-B14F-4D97-AF65-F5344CB8AC3E}">
        <p14:creationId xmlns:p14="http://schemas.microsoft.com/office/powerpoint/2010/main" val="1349086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4019-E391-4C49-99F8-D1415BCD6743}"/>
              </a:ext>
            </a:extLst>
          </p:cNvPr>
          <p:cNvSpPr>
            <a:spLocks noGrp="1"/>
          </p:cNvSpPr>
          <p:nvPr>
            <p:ph type="ctrTitle"/>
          </p:nvPr>
        </p:nvSpPr>
        <p:spPr/>
        <p:txBody>
          <a:bodyPr/>
          <a:lstStyle/>
          <a:p>
            <a:r>
              <a:rPr lang="en-US" dirty="0"/>
              <a:t>Unit 4: Tackling Problems</a:t>
            </a:r>
          </a:p>
        </p:txBody>
      </p:sp>
      <p:sp>
        <p:nvSpPr>
          <p:cNvPr id="3" name="Subtitle 2">
            <a:extLst>
              <a:ext uri="{FF2B5EF4-FFF2-40B4-BE49-F238E27FC236}">
                <a16:creationId xmlns:a16="http://schemas.microsoft.com/office/drawing/2014/main" id="{23D0A15D-BC88-45F0-BBD3-34E09D7E014C}"/>
              </a:ext>
            </a:extLst>
          </p:cNvPr>
          <p:cNvSpPr>
            <a:spLocks noGrp="1"/>
          </p:cNvSpPr>
          <p:nvPr>
            <p:ph type="subTitle" idx="1"/>
          </p:nvPr>
        </p:nvSpPr>
        <p:spPr/>
        <p:txBody>
          <a:bodyPr/>
          <a:lstStyle/>
          <a:p>
            <a:r>
              <a:rPr lang="en-US" dirty="0"/>
              <a:t>Abatement</a:t>
            </a:r>
          </a:p>
        </p:txBody>
      </p:sp>
      <p:sp>
        <p:nvSpPr>
          <p:cNvPr id="4" name="Slide Number Placeholder 3">
            <a:extLst>
              <a:ext uri="{FF2B5EF4-FFF2-40B4-BE49-F238E27FC236}">
                <a16:creationId xmlns:a16="http://schemas.microsoft.com/office/drawing/2014/main" id="{F6C6E7AA-64D4-AE5D-3922-DA8FADD2B0C9}"/>
              </a:ext>
            </a:extLst>
          </p:cNvPr>
          <p:cNvSpPr>
            <a:spLocks noGrp="1"/>
          </p:cNvSpPr>
          <p:nvPr>
            <p:ph type="sldNum" sz="quarter" idx="12"/>
          </p:nvPr>
        </p:nvSpPr>
        <p:spPr/>
        <p:txBody>
          <a:bodyPr/>
          <a:lstStyle/>
          <a:p>
            <a:fld id="{C8F0A55E-6CC8-4884-80D5-372998A897A4}" type="slidenum">
              <a:rPr lang="en-US" smtClean="0"/>
              <a:t>74</a:t>
            </a:fld>
            <a:endParaRPr lang="en-US"/>
          </a:p>
        </p:txBody>
      </p:sp>
    </p:spTree>
    <p:extLst>
      <p:ext uri="{BB962C8B-B14F-4D97-AF65-F5344CB8AC3E}">
        <p14:creationId xmlns:p14="http://schemas.microsoft.com/office/powerpoint/2010/main" val="499248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5D34-D50A-4403-986D-ECCF57DC6C4A}"/>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E1E706F-655E-4F87-893F-6AAA10740FF9}"/>
              </a:ext>
            </a:extLst>
          </p:cNvPr>
          <p:cNvSpPr>
            <a:spLocks noGrp="1"/>
          </p:cNvSpPr>
          <p:nvPr>
            <p:ph idx="1"/>
          </p:nvPr>
        </p:nvSpPr>
        <p:spPr/>
        <p:txBody>
          <a:bodyPr/>
          <a:lstStyle/>
          <a:p>
            <a:pPr marL="0" indent="0">
              <a:buNone/>
            </a:pPr>
            <a:r>
              <a:rPr lang="en-US" dirty="0"/>
              <a:t>Upon completion of this unit, you will improve your ability to:</a:t>
            </a:r>
            <a:endParaRPr lang="en-US" b="1" dirty="0"/>
          </a:p>
          <a:p>
            <a:r>
              <a:rPr lang="en-US" dirty="0"/>
              <a:t>Make informed decisions about the vaccine</a:t>
            </a:r>
          </a:p>
          <a:p>
            <a:r>
              <a:rPr lang="en-US" dirty="0"/>
              <a:t>Respond to misinformation</a:t>
            </a:r>
          </a:p>
          <a:p>
            <a:r>
              <a:rPr lang="en-US" dirty="0"/>
              <a:t>Engage other people to slow the spread of infectious diseases</a:t>
            </a:r>
          </a:p>
          <a:p>
            <a:r>
              <a:rPr lang="en-US" dirty="0"/>
              <a:t>File a complaint with OSHA</a:t>
            </a:r>
          </a:p>
        </p:txBody>
      </p:sp>
      <p:sp>
        <p:nvSpPr>
          <p:cNvPr id="4" name="Slide Number Placeholder 3">
            <a:extLst>
              <a:ext uri="{FF2B5EF4-FFF2-40B4-BE49-F238E27FC236}">
                <a16:creationId xmlns:a16="http://schemas.microsoft.com/office/drawing/2014/main" id="{D0179906-0405-AA66-6E29-466E9278CBDD}"/>
              </a:ext>
            </a:extLst>
          </p:cNvPr>
          <p:cNvSpPr>
            <a:spLocks noGrp="1"/>
          </p:cNvSpPr>
          <p:nvPr>
            <p:ph type="sldNum" sz="quarter" idx="12"/>
          </p:nvPr>
        </p:nvSpPr>
        <p:spPr/>
        <p:txBody>
          <a:bodyPr/>
          <a:lstStyle/>
          <a:p>
            <a:fld id="{C8F0A55E-6CC8-4884-80D5-372998A897A4}" type="slidenum">
              <a:rPr lang="en-US" smtClean="0"/>
              <a:t>75</a:t>
            </a:fld>
            <a:endParaRPr lang="en-US"/>
          </a:p>
        </p:txBody>
      </p:sp>
    </p:spTree>
    <p:extLst>
      <p:ext uri="{BB962C8B-B14F-4D97-AF65-F5344CB8AC3E}">
        <p14:creationId xmlns:p14="http://schemas.microsoft.com/office/powerpoint/2010/main" val="1730514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E9B0-60EC-4823-AE50-3488C2358200}"/>
              </a:ext>
            </a:extLst>
          </p:cNvPr>
          <p:cNvSpPr>
            <a:spLocks noGrp="1"/>
          </p:cNvSpPr>
          <p:nvPr>
            <p:ph type="title"/>
          </p:nvPr>
        </p:nvSpPr>
        <p:spPr/>
        <p:txBody>
          <a:bodyPr/>
          <a:lstStyle/>
          <a:p>
            <a:r>
              <a:rPr lang="en-US" dirty="0"/>
              <a:t>Isabella and Maria at Work</a:t>
            </a:r>
          </a:p>
        </p:txBody>
      </p:sp>
      <p:sp>
        <p:nvSpPr>
          <p:cNvPr id="3" name="Content Placeholder 2">
            <a:extLst>
              <a:ext uri="{FF2B5EF4-FFF2-40B4-BE49-F238E27FC236}">
                <a16:creationId xmlns:a16="http://schemas.microsoft.com/office/drawing/2014/main" id="{E95D9656-E552-4847-BD33-8954909699EB}"/>
              </a:ext>
            </a:extLst>
          </p:cNvPr>
          <p:cNvSpPr>
            <a:spLocks noGrp="1"/>
          </p:cNvSpPr>
          <p:nvPr>
            <p:ph idx="1"/>
          </p:nvPr>
        </p:nvSpPr>
        <p:spPr/>
        <p:txBody>
          <a:bodyPr>
            <a:normAutofit lnSpcReduction="10000"/>
          </a:bodyPr>
          <a:lstStyle/>
          <a:p>
            <a:pPr marL="0" indent="0">
              <a:buNone/>
            </a:pPr>
            <a:r>
              <a:rPr lang="en-US" dirty="0"/>
              <a:t>Isabella and Maria work at Vegetables Are Us. </a:t>
            </a:r>
          </a:p>
          <a:p>
            <a:pPr marL="0" indent="0">
              <a:buNone/>
            </a:pPr>
            <a:r>
              <a:rPr lang="en-US" dirty="0"/>
              <a:t>Isabella does not feel very well. She has a slight fever. She decides to go to work. She cannot afford to miss work. Several days ago, she began feeling bad. Her body ached and she had a slight headache. </a:t>
            </a:r>
          </a:p>
          <a:p>
            <a:pPr marL="0" indent="0">
              <a:buNone/>
            </a:pPr>
            <a:r>
              <a:rPr lang="en-US" dirty="0"/>
              <a:t>Maria works next to Isabella. They are friends. They have lunch together everyday. </a:t>
            </a:r>
          </a:p>
          <a:p>
            <a:pPr marL="0" indent="0">
              <a:buNone/>
            </a:pPr>
            <a:r>
              <a:rPr lang="en-US" dirty="0"/>
              <a:t>Yesterday, Isabella complained that she had a sore throat. </a:t>
            </a:r>
          </a:p>
          <a:p>
            <a:pPr marL="0" indent="0">
              <a:buNone/>
            </a:pPr>
            <a:r>
              <a:rPr lang="en-US" dirty="0"/>
              <a:t>Today, Maria notices that Isabella is coughing and sneezing. </a:t>
            </a:r>
          </a:p>
          <a:p>
            <a:pPr marL="0" indent="0">
              <a:buNone/>
            </a:pPr>
            <a:r>
              <a:rPr lang="en-US" i="1" dirty="0"/>
              <a:t>What should Maria do?</a:t>
            </a:r>
            <a:br>
              <a:rPr lang="en-US" i="1" dirty="0"/>
            </a:br>
            <a:r>
              <a:rPr lang="en-US" i="1" dirty="0"/>
              <a:t>What should Isabella do?</a:t>
            </a:r>
          </a:p>
          <a:p>
            <a:pPr marL="0" indent="0">
              <a:buNone/>
            </a:pPr>
            <a:endParaRPr lang="en-US" dirty="0"/>
          </a:p>
        </p:txBody>
      </p:sp>
      <p:sp>
        <p:nvSpPr>
          <p:cNvPr id="4" name="Slide Number Placeholder 3">
            <a:extLst>
              <a:ext uri="{FF2B5EF4-FFF2-40B4-BE49-F238E27FC236}">
                <a16:creationId xmlns:a16="http://schemas.microsoft.com/office/drawing/2014/main" id="{5C293720-64B7-BEB4-822A-0604A001B1FD}"/>
              </a:ext>
            </a:extLst>
          </p:cNvPr>
          <p:cNvSpPr>
            <a:spLocks noGrp="1"/>
          </p:cNvSpPr>
          <p:nvPr>
            <p:ph type="sldNum" sz="quarter" idx="12"/>
          </p:nvPr>
        </p:nvSpPr>
        <p:spPr/>
        <p:txBody>
          <a:bodyPr/>
          <a:lstStyle/>
          <a:p>
            <a:fld id="{C8F0A55E-6CC8-4884-80D5-372998A897A4}" type="slidenum">
              <a:rPr lang="en-US" smtClean="0"/>
              <a:t>76</a:t>
            </a:fld>
            <a:endParaRPr lang="en-US"/>
          </a:p>
        </p:txBody>
      </p:sp>
    </p:spTree>
    <p:extLst>
      <p:ext uri="{BB962C8B-B14F-4D97-AF65-F5344CB8AC3E}">
        <p14:creationId xmlns:p14="http://schemas.microsoft.com/office/powerpoint/2010/main" val="20003140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8B15-F0D5-478D-B14E-531847B0EF24}"/>
              </a:ext>
            </a:extLst>
          </p:cNvPr>
          <p:cNvSpPr>
            <a:spLocks noGrp="1"/>
          </p:cNvSpPr>
          <p:nvPr>
            <p:ph type="title"/>
          </p:nvPr>
        </p:nvSpPr>
        <p:spPr/>
        <p:txBody>
          <a:bodyPr/>
          <a:lstStyle/>
          <a:p>
            <a:r>
              <a:rPr lang="en-US" dirty="0"/>
              <a:t>Enrique and Marisol</a:t>
            </a:r>
          </a:p>
        </p:txBody>
      </p:sp>
      <p:sp>
        <p:nvSpPr>
          <p:cNvPr id="3" name="Content Placeholder 2">
            <a:extLst>
              <a:ext uri="{FF2B5EF4-FFF2-40B4-BE49-F238E27FC236}">
                <a16:creationId xmlns:a16="http://schemas.microsoft.com/office/drawing/2014/main" id="{22625172-A05A-40B6-91B1-78A2A021627C}"/>
              </a:ext>
            </a:extLst>
          </p:cNvPr>
          <p:cNvSpPr>
            <a:spLocks noGrp="1"/>
          </p:cNvSpPr>
          <p:nvPr>
            <p:ph idx="1"/>
          </p:nvPr>
        </p:nvSpPr>
        <p:spPr/>
        <p:txBody>
          <a:bodyPr>
            <a:normAutofit/>
          </a:bodyPr>
          <a:lstStyle/>
          <a:p>
            <a:pPr marL="0" indent="0">
              <a:buNone/>
            </a:pPr>
            <a:r>
              <a:rPr lang="en-US" dirty="0"/>
              <a:t>Enrique and Marisol work at the Green Apple Orchard. Marisol is vaccinated. Enrique is not vaccinated.</a:t>
            </a:r>
          </a:p>
          <a:p>
            <a:pPr marL="0" indent="0">
              <a:buNone/>
            </a:pPr>
            <a:r>
              <a:rPr lang="en-US" dirty="0"/>
              <a:t>Enrique believes that COVID-19 is the same as the flu. He says that he is safe because he eats a lot of garlic. He also says that he heard that people should spray their bodies with chlorine to protect themselves from it. He claims that washing your clothes every day will kill the virus. </a:t>
            </a:r>
          </a:p>
          <a:p>
            <a:pPr marL="0" indent="0">
              <a:buNone/>
            </a:pPr>
            <a:r>
              <a:rPr lang="en-US" dirty="0"/>
              <a:t>Marisol listens to Enrique. She asks him where he got his information. He says he got messages on his phone with the information. </a:t>
            </a:r>
          </a:p>
          <a:p>
            <a:pPr marL="0" indent="0">
              <a:buNone/>
            </a:pPr>
            <a:r>
              <a:rPr lang="en-US" i="1" dirty="0"/>
              <a:t>What should Marisol do? </a:t>
            </a:r>
            <a:br>
              <a:rPr lang="en-US" i="1" dirty="0"/>
            </a:br>
            <a:r>
              <a:rPr lang="en-US" i="1" dirty="0"/>
              <a:t>What should she say to Enrique? </a:t>
            </a:r>
          </a:p>
        </p:txBody>
      </p:sp>
      <p:sp>
        <p:nvSpPr>
          <p:cNvPr id="4" name="Slide Number Placeholder 3">
            <a:extLst>
              <a:ext uri="{FF2B5EF4-FFF2-40B4-BE49-F238E27FC236}">
                <a16:creationId xmlns:a16="http://schemas.microsoft.com/office/drawing/2014/main" id="{759E8572-169A-3676-4E24-9F596B630427}"/>
              </a:ext>
            </a:extLst>
          </p:cNvPr>
          <p:cNvSpPr>
            <a:spLocks noGrp="1"/>
          </p:cNvSpPr>
          <p:nvPr>
            <p:ph type="sldNum" sz="quarter" idx="12"/>
          </p:nvPr>
        </p:nvSpPr>
        <p:spPr/>
        <p:txBody>
          <a:bodyPr/>
          <a:lstStyle/>
          <a:p>
            <a:fld id="{C8F0A55E-6CC8-4884-80D5-372998A897A4}" type="slidenum">
              <a:rPr lang="en-US" smtClean="0"/>
              <a:t>77</a:t>
            </a:fld>
            <a:endParaRPr lang="en-US"/>
          </a:p>
        </p:txBody>
      </p:sp>
    </p:spTree>
    <p:extLst>
      <p:ext uri="{BB962C8B-B14F-4D97-AF65-F5344CB8AC3E}">
        <p14:creationId xmlns:p14="http://schemas.microsoft.com/office/powerpoint/2010/main" val="4064671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0FD1-7457-4168-BB07-E72505BE8FB9}"/>
              </a:ext>
            </a:extLst>
          </p:cNvPr>
          <p:cNvSpPr>
            <a:spLocks noGrp="1"/>
          </p:cNvSpPr>
          <p:nvPr>
            <p:ph type="title"/>
          </p:nvPr>
        </p:nvSpPr>
        <p:spPr/>
        <p:txBody>
          <a:bodyPr/>
          <a:lstStyle/>
          <a:p>
            <a:r>
              <a:rPr lang="en-US" dirty="0"/>
              <a:t>Gabriel and Elena’s Problem</a:t>
            </a:r>
          </a:p>
        </p:txBody>
      </p:sp>
      <p:sp>
        <p:nvSpPr>
          <p:cNvPr id="3" name="Content Placeholder 2">
            <a:extLst>
              <a:ext uri="{FF2B5EF4-FFF2-40B4-BE49-F238E27FC236}">
                <a16:creationId xmlns:a16="http://schemas.microsoft.com/office/drawing/2014/main" id="{E1054C8D-0005-4992-B250-4798BDB20474}"/>
              </a:ext>
            </a:extLst>
          </p:cNvPr>
          <p:cNvSpPr>
            <a:spLocks noGrp="1"/>
          </p:cNvSpPr>
          <p:nvPr>
            <p:ph idx="1"/>
          </p:nvPr>
        </p:nvSpPr>
        <p:spPr/>
        <p:txBody>
          <a:bodyPr>
            <a:normAutofit/>
          </a:bodyPr>
          <a:lstStyle/>
          <a:p>
            <a:pPr marL="0" indent="0">
              <a:buNone/>
            </a:pPr>
            <a:r>
              <a:rPr lang="en-US" dirty="0"/>
              <a:t>Gabriel and Elena also work at the Green Apple Orchard. They work next to each other. They sort apples on a conveyor belt. </a:t>
            </a:r>
          </a:p>
          <a:p>
            <a:pPr marL="0" indent="0">
              <a:buNone/>
            </a:pPr>
            <a:r>
              <a:rPr lang="en-US" dirty="0"/>
              <a:t>Elena tells Gabriel that she is worried about COVID-19.</a:t>
            </a:r>
          </a:p>
          <a:p>
            <a:pPr marL="0" indent="0">
              <a:buNone/>
            </a:pPr>
            <a:r>
              <a:rPr lang="en-US" dirty="0"/>
              <a:t>Gabriel tells Elena not to worry. He tells her that COVID-19 infection is transmitted through mosquito bites. He offers her some mosquito repellent. He also tells her that drinking alcohol will prevent COVID-19 infection.</a:t>
            </a:r>
          </a:p>
          <a:p>
            <a:pPr marL="0" indent="0">
              <a:buNone/>
            </a:pPr>
            <a:r>
              <a:rPr lang="en-US" i="1" dirty="0"/>
              <a:t>What should Elena say to Gabriel? </a:t>
            </a:r>
          </a:p>
          <a:p>
            <a:pPr marL="0" indent="0">
              <a:buNone/>
            </a:pPr>
            <a:endParaRPr lang="en-US" dirty="0"/>
          </a:p>
        </p:txBody>
      </p:sp>
      <p:sp>
        <p:nvSpPr>
          <p:cNvPr id="4" name="Slide Number Placeholder 3">
            <a:extLst>
              <a:ext uri="{FF2B5EF4-FFF2-40B4-BE49-F238E27FC236}">
                <a16:creationId xmlns:a16="http://schemas.microsoft.com/office/drawing/2014/main" id="{986EF18F-FC65-F7D9-2970-936CD8438FDE}"/>
              </a:ext>
            </a:extLst>
          </p:cNvPr>
          <p:cNvSpPr>
            <a:spLocks noGrp="1"/>
          </p:cNvSpPr>
          <p:nvPr>
            <p:ph type="sldNum" sz="quarter" idx="12"/>
          </p:nvPr>
        </p:nvSpPr>
        <p:spPr/>
        <p:txBody>
          <a:bodyPr/>
          <a:lstStyle/>
          <a:p>
            <a:fld id="{C8F0A55E-6CC8-4884-80D5-372998A897A4}" type="slidenum">
              <a:rPr lang="en-US" smtClean="0"/>
              <a:t>78</a:t>
            </a:fld>
            <a:endParaRPr lang="en-US"/>
          </a:p>
        </p:txBody>
      </p:sp>
    </p:spTree>
    <p:extLst>
      <p:ext uri="{BB962C8B-B14F-4D97-AF65-F5344CB8AC3E}">
        <p14:creationId xmlns:p14="http://schemas.microsoft.com/office/powerpoint/2010/main" val="2075731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CFF0-D9FF-4E9C-9C14-0954409A8D9E}"/>
              </a:ext>
            </a:extLst>
          </p:cNvPr>
          <p:cNvSpPr>
            <a:spLocks noGrp="1"/>
          </p:cNvSpPr>
          <p:nvPr>
            <p:ph type="title"/>
          </p:nvPr>
        </p:nvSpPr>
        <p:spPr/>
        <p:txBody>
          <a:bodyPr/>
          <a:lstStyle/>
          <a:p>
            <a:r>
              <a:rPr lang="en-US" dirty="0"/>
              <a:t>Camila and Valentina’s problem</a:t>
            </a:r>
          </a:p>
        </p:txBody>
      </p:sp>
      <p:sp>
        <p:nvSpPr>
          <p:cNvPr id="3" name="Content Placeholder 2">
            <a:extLst>
              <a:ext uri="{FF2B5EF4-FFF2-40B4-BE49-F238E27FC236}">
                <a16:creationId xmlns:a16="http://schemas.microsoft.com/office/drawing/2014/main" id="{E7B7579D-BD2B-4D20-AB36-B666EEC60CF3}"/>
              </a:ext>
            </a:extLst>
          </p:cNvPr>
          <p:cNvSpPr>
            <a:spLocks noGrp="1"/>
          </p:cNvSpPr>
          <p:nvPr>
            <p:ph idx="1"/>
          </p:nvPr>
        </p:nvSpPr>
        <p:spPr/>
        <p:txBody>
          <a:bodyPr/>
          <a:lstStyle/>
          <a:p>
            <a:pPr marL="0" indent="0">
              <a:buNone/>
            </a:pPr>
            <a:r>
              <a:rPr lang="en-US" dirty="0"/>
              <a:t>Camila and Valentina work on the farm. They pick lettuce. One day Camila tells Valentina that she wants to have a baby. She says that she is afraid to get the vaccine against COVID-19. She says that it will make her infertile. She also says that she heard the vaccine is dangerous. She says many people have died from it. She says that people get dangerous allergic reactions.</a:t>
            </a:r>
          </a:p>
          <a:p>
            <a:pPr marL="0" indent="0">
              <a:buNone/>
            </a:pPr>
            <a:endParaRPr lang="en-US" dirty="0"/>
          </a:p>
          <a:p>
            <a:pPr marL="0" indent="0">
              <a:buNone/>
            </a:pPr>
            <a:r>
              <a:rPr lang="en-US" i="1" dirty="0"/>
              <a:t>What should Valentina say?</a:t>
            </a:r>
          </a:p>
        </p:txBody>
      </p:sp>
      <p:sp>
        <p:nvSpPr>
          <p:cNvPr id="4" name="Slide Number Placeholder 3">
            <a:extLst>
              <a:ext uri="{FF2B5EF4-FFF2-40B4-BE49-F238E27FC236}">
                <a16:creationId xmlns:a16="http://schemas.microsoft.com/office/drawing/2014/main" id="{7FCF5BDA-E5E9-519A-4A1C-97ADAF6D3D11}"/>
              </a:ext>
            </a:extLst>
          </p:cNvPr>
          <p:cNvSpPr>
            <a:spLocks noGrp="1"/>
          </p:cNvSpPr>
          <p:nvPr>
            <p:ph type="sldNum" sz="quarter" idx="12"/>
          </p:nvPr>
        </p:nvSpPr>
        <p:spPr/>
        <p:txBody>
          <a:bodyPr/>
          <a:lstStyle/>
          <a:p>
            <a:fld id="{C8F0A55E-6CC8-4884-80D5-372998A897A4}" type="slidenum">
              <a:rPr lang="en-US" smtClean="0"/>
              <a:t>79</a:t>
            </a:fld>
            <a:endParaRPr lang="en-US"/>
          </a:p>
        </p:txBody>
      </p:sp>
    </p:spTree>
    <p:extLst>
      <p:ext uri="{BB962C8B-B14F-4D97-AF65-F5344CB8AC3E}">
        <p14:creationId xmlns:p14="http://schemas.microsoft.com/office/powerpoint/2010/main" val="98098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5DF3-D9EA-4583-B504-0FF0C8301FDA}"/>
              </a:ext>
            </a:extLst>
          </p:cNvPr>
          <p:cNvSpPr>
            <a:spLocks noGrp="1"/>
          </p:cNvSpPr>
          <p:nvPr>
            <p:ph type="title"/>
          </p:nvPr>
        </p:nvSpPr>
        <p:spPr/>
        <p:txBody>
          <a:bodyPr/>
          <a:lstStyle/>
          <a:p>
            <a:r>
              <a:rPr lang="en-US" dirty="0"/>
              <a:t>What causes a cold to spread?</a:t>
            </a:r>
          </a:p>
        </p:txBody>
      </p:sp>
      <p:pic>
        <p:nvPicPr>
          <p:cNvPr id="8" name="Content Placeholder 7" descr="A close-up of a list of items&#10;&#10;"/>
          <p:cNvPicPr>
            <a:picLocks noGrp="1" noChangeAspect="1"/>
          </p:cNvPicPr>
          <p:nvPr>
            <p:ph sz="half" idx="1"/>
          </p:nvPr>
        </p:nvPicPr>
        <p:blipFill>
          <a:blip r:embed="rId3"/>
          <a:stretch>
            <a:fillRect/>
          </a:stretch>
        </p:blipFill>
        <p:spPr>
          <a:xfrm>
            <a:off x="838200" y="2213237"/>
            <a:ext cx="4896556" cy="2878051"/>
          </a:xfrm>
          <a:prstGeom prst="rect">
            <a:avLst/>
          </a:prstGeom>
        </p:spPr>
      </p:pic>
      <p:sp>
        <p:nvSpPr>
          <p:cNvPr id="4" name="Content Placeholder 3">
            <a:extLst>
              <a:ext uri="{FF2B5EF4-FFF2-40B4-BE49-F238E27FC236}">
                <a16:creationId xmlns:a16="http://schemas.microsoft.com/office/drawing/2014/main" id="{FC3C9AAF-8C41-4155-8D4E-EBC01A156BC6}"/>
              </a:ext>
            </a:extLst>
          </p:cNvPr>
          <p:cNvSpPr>
            <a:spLocks noGrp="1"/>
          </p:cNvSpPr>
          <p:nvPr>
            <p:ph sz="half" idx="2"/>
          </p:nvPr>
        </p:nvSpPr>
        <p:spPr/>
        <p:txBody>
          <a:bodyPr>
            <a:normAutofit/>
          </a:bodyPr>
          <a:lstStyle/>
          <a:p>
            <a:pPr marL="0" indent="0">
              <a:buNone/>
            </a:pPr>
            <a:r>
              <a:rPr lang="en-US" dirty="0">
                <a:solidFill>
                  <a:srgbClr val="000000"/>
                </a:solidFill>
              </a:rPr>
              <a:t>The viruses that cause colds - </a:t>
            </a:r>
          </a:p>
          <a:p>
            <a:r>
              <a:rPr lang="en-US" dirty="0">
                <a:solidFill>
                  <a:srgbClr val="000000"/>
                </a:solidFill>
              </a:rPr>
              <a:t>Can spread from person to person</a:t>
            </a:r>
          </a:p>
          <a:p>
            <a:r>
              <a:rPr lang="en-US" dirty="0">
                <a:solidFill>
                  <a:srgbClr val="000000"/>
                </a:solidFill>
              </a:rPr>
              <a:t>Can spread from infected people to others through the air </a:t>
            </a:r>
          </a:p>
          <a:p>
            <a:r>
              <a:rPr lang="en-US" dirty="0">
                <a:solidFill>
                  <a:srgbClr val="000000"/>
                </a:solidFill>
              </a:rPr>
              <a:t>Can live on your hands </a:t>
            </a:r>
          </a:p>
          <a:p>
            <a:r>
              <a:rPr lang="en-US" dirty="0">
                <a:solidFill>
                  <a:srgbClr val="000000"/>
                </a:solidFill>
              </a:rPr>
              <a:t>Can also live on doorknobs and eating utensils, glasses, and cups </a:t>
            </a:r>
            <a:endParaRPr lang="en-US" b="0" i="0" dirty="0">
              <a:solidFill>
                <a:srgbClr val="000000"/>
              </a:solidFill>
              <a:effectLst/>
            </a:endParaRPr>
          </a:p>
        </p:txBody>
      </p:sp>
      <p:sp>
        <p:nvSpPr>
          <p:cNvPr id="5" name="AutoShape 2" descr="What causes common colds and how does it spre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838200" y="5463822"/>
            <a:ext cx="4213013" cy="369332"/>
          </a:xfrm>
          <a:prstGeom prst="rect">
            <a:avLst/>
          </a:prstGeom>
          <a:noFill/>
        </p:spPr>
        <p:txBody>
          <a:bodyPr wrap="none" rtlCol="0">
            <a:spAutoFit/>
          </a:bodyPr>
          <a:lstStyle/>
          <a:p>
            <a:r>
              <a:rPr lang="en-US" sz="900" dirty="0"/>
              <a:t>Image Source: </a:t>
            </a:r>
            <a:r>
              <a:rPr lang="en-US" sz="900" dirty="0">
                <a:hlinkClick r:id="rId4"/>
              </a:rPr>
              <a:t>https://eschooltoday.com/common-cold/causes-of-common-cold.html</a:t>
            </a:r>
            <a:endParaRPr lang="en-US" sz="900" dirty="0"/>
          </a:p>
          <a:p>
            <a:endParaRPr lang="en-US" sz="900" dirty="0"/>
          </a:p>
        </p:txBody>
      </p:sp>
      <p:sp>
        <p:nvSpPr>
          <p:cNvPr id="3" name="Slide Number Placeholder 2">
            <a:extLst>
              <a:ext uri="{FF2B5EF4-FFF2-40B4-BE49-F238E27FC236}">
                <a16:creationId xmlns:a16="http://schemas.microsoft.com/office/drawing/2014/main" id="{9D605A7C-D2DF-CDE5-9EC2-28D0A2D25F59}"/>
              </a:ext>
            </a:extLst>
          </p:cNvPr>
          <p:cNvSpPr>
            <a:spLocks noGrp="1"/>
          </p:cNvSpPr>
          <p:nvPr>
            <p:ph type="sldNum" sz="quarter" idx="12"/>
          </p:nvPr>
        </p:nvSpPr>
        <p:spPr/>
        <p:txBody>
          <a:bodyPr/>
          <a:lstStyle/>
          <a:p>
            <a:fld id="{C8F0A55E-6CC8-4884-80D5-372998A897A4}" type="slidenum">
              <a:rPr lang="en-US" smtClean="0"/>
              <a:t>8</a:t>
            </a:fld>
            <a:endParaRPr lang="en-US"/>
          </a:p>
        </p:txBody>
      </p:sp>
    </p:spTree>
    <p:extLst>
      <p:ext uri="{BB962C8B-B14F-4D97-AF65-F5344CB8AC3E}">
        <p14:creationId xmlns:p14="http://schemas.microsoft.com/office/powerpoint/2010/main" val="33306473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D330-ED56-4109-8A9F-195432E21689}"/>
              </a:ext>
            </a:extLst>
          </p:cNvPr>
          <p:cNvSpPr>
            <a:spLocks noGrp="1"/>
          </p:cNvSpPr>
          <p:nvPr>
            <p:ph type="title"/>
          </p:nvPr>
        </p:nvSpPr>
        <p:spPr/>
        <p:txBody>
          <a:bodyPr/>
          <a:lstStyle/>
          <a:p>
            <a:r>
              <a:rPr lang="en-US" dirty="0"/>
              <a:t>Daniela and Mia’s problem</a:t>
            </a:r>
          </a:p>
        </p:txBody>
      </p:sp>
      <p:sp>
        <p:nvSpPr>
          <p:cNvPr id="3" name="Content Placeholder 2">
            <a:extLst>
              <a:ext uri="{FF2B5EF4-FFF2-40B4-BE49-F238E27FC236}">
                <a16:creationId xmlns:a16="http://schemas.microsoft.com/office/drawing/2014/main" id="{207F3057-84ED-4ED4-9CD0-516592489FCF}"/>
              </a:ext>
            </a:extLst>
          </p:cNvPr>
          <p:cNvSpPr>
            <a:spLocks noGrp="1"/>
          </p:cNvSpPr>
          <p:nvPr>
            <p:ph idx="1"/>
          </p:nvPr>
        </p:nvSpPr>
        <p:spPr/>
        <p:txBody>
          <a:bodyPr/>
          <a:lstStyle/>
          <a:p>
            <a:pPr marL="0" indent="0">
              <a:buNone/>
            </a:pPr>
            <a:r>
              <a:rPr lang="en-US" dirty="0"/>
              <a:t>Daniela and Mia are sisters. Daniela was born in the United States. Mia is older than Daniela. She was ten years old when her parents brought her to the United States. Mia is undocumented. </a:t>
            </a:r>
          </a:p>
          <a:p>
            <a:pPr marL="0" indent="0">
              <a:buNone/>
            </a:pPr>
            <a:r>
              <a:rPr lang="en-US" dirty="0"/>
              <a:t>Daniela and Mia would like to get vaccinated. </a:t>
            </a:r>
          </a:p>
          <a:p>
            <a:pPr marL="0" indent="0">
              <a:buNone/>
            </a:pPr>
            <a:r>
              <a:rPr lang="en-US" dirty="0"/>
              <a:t>Mia is afraid to go to the pharmacy. She says that she heard that the pharmacy gives people’s names and addresses to Immigration. She says her friend told her that you need a social security number to get vaccinated.</a:t>
            </a:r>
          </a:p>
          <a:p>
            <a:pPr marL="0" indent="0">
              <a:buNone/>
            </a:pPr>
            <a:r>
              <a:rPr lang="en-US" dirty="0"/>
              <a:t>What should Daniela say to Mia? </a:t>
            </a:r>
          </a:p>
        </p:txBody>
      </p:sp>
      <p:sp>
        <p:nvSpPr>
          <p:cNvPr id="4" name="Slide Number Placeholder 3">
            <a:extLst>
              <a:ext uri="{FF2B5EF4-FFF2-40B4-BE49-F238E27FC236}">
                <a16:creationId xmlns:a16="http://schemas.microsoft.com/office/drawing/2014/main" id="{AD840297-992A-6E25-7F72-15AB51D32F30}"/>
              </a:ext>
            </a:extLst>
          </p:cNvPr>
          <p:cNvSpPr>
            <a:spLocks noGrp="1"/>
          </p:cNvSpPr>
          <p:nvPr>
            <p:ph type="sldNum" sz="quarter" idx="12"/>
          </p:nvPr>
        </p:nvSpPr>
        <p:spPr/>
        <p:txBody>
          <a:bodyPr/>
          <a:lstStyle/>
          <a:p>
            <a:fld id="{C8F0A55E-6CC8-4884-80D5-372998A897A4}" type="slidenum">
              <a:rPr lang="en-US" smtClean="0"/>
              <a:t>80</a:t>
            </a:fld>
            <a:endParaRPr lang="en-US"/>
          </a:p>
        </p:txBody>
      </p:sp>
    </p:spTree>
    <p:extLst>
      <p:ext uri="{BB962C8B-B14F-4D97-AF65-F5344CB8AC3E}">
        <p14:creationId xmlns:p14="http://schemas.microsoft.com/office/powerpoint/2010/main" val="3401926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90DE-D61B-4E83-9DF2-557DF5C5F862}"/>
              </a:ext>
            </a:extLst>
          </p:cNvPr>
          <p:cNvSpPr>
            <a:spLocks noGrp="1"/>
          </p:cNvSpPr>
          <p:nvPr>
            <p:ph type="title"/>
          </p:nvPr>
        </p:nvSpPr>
        <p:spPr/>
        <p:txBody>
          <a:bodyPr/>
          <a:lstStyle/>
          <a:p>
            <a:r>
              <a:rPr lang="en-US" dirty="0"/>
              <a:t>Diego and Antonio’s problem</a:t>
            </a:r>
          </a:p>
        </p:txBody>
      </p:sp>
      <p:sp>
        <p:nvSpPr>
          <p:cNvPr id="3" name="Content Placeholder 2">
            <a:extLst>
              <a:ext uri="{FF2B5EF4-FFF2-40B4-BE49-F238E27FC236}">
                <a16:creationId xmlns:a16="http://schemas.microsoft.com/office/drawing/2014/main" id="{590FEAE2-1416-4413-8A9F-FDAA6134ECBE}"/>
              </a:ext>
            </a:extLst>
          </p:cNvPr>
          <p:cNvSpPr>
            <a:spLocks noGrp="1"/>
          </p:cNvSpPr>
          <p:nvPr>
            <p:ph idx="1"/>
          </p:nvPr>
        </p:nvSpPr>
        <p:spPr/>
        <p:txBody>
          <a:bodyPr/>
          <a:lstStyle/>
          <a:p>
            <a:pPr marL="0" indent="0">
              <a:buNone/>
            </a:pPr>
            <a:r>
              <a:rPr lang="en-US" dirty="0"/>
              <a:t>Diego and Antonio are best friends. Diego knows that Antonio is afraid of needles. Antonio tries to act brave. But Diego knows. Two years ago, they got tetanus shots. Antonio almost fainted when he saw the needle.</a:t>
            </a:r>
          </a:p>
          <a:p>
            <a:pPr marL="0" indent="0">
              <a:buNone/>
            </a:pPr>
            <a:r>
              <a:rPr lang="en-US" dirty="0"/>
              <a:t>What should Diego say? </a:t>
            </a:r>
          </a:p>
        </p:txBody>
      </p:sp>
      <p:sp>
        <p:nvSpPr>
          <p:cNvPr id="4" name="Slide Number Placeholder 3">
            <a:extLst>
              <a:ext uri="{FF2B5EF4-FFF2-40B4-BE49-F238E27FC236}">
                <a16:creationId xmlns:a16="http://schemas.microsoft.com/office/drawing/2014/main" id="{4A90DD9E-8056-29B0-E819-25C00E46AAC3}"/>
              </a:ext>
            </a:extLst>
          </p:cNvPr>
          <p:cNvSpPr>
            <a:spLocks noGrp="1"/>
          </p:cNvSpPr>
          <p:nvPr>
            <p:ph type="sldNum" sz="quarter" idx="12"/>
          </p:nvPr>
        </p:nvSpPr>
        <p:spPr/>
        <p:txBody>
          <a:bodyPr/>
          <a:lstStyle/>
          <a:p>
            <a:fld id="{C8F0A55E-6CC8-4884-80D5-372998A897A4}" type="slidenum">
              <a:rPr lang="en-US" smtClean="0"/>
              <a:t>81</a:t>
            </a:fld>
            <a:endParaRPr lang="en-US"/>
          </a:p>
        </p:txBody>
      </p:sp>
    </p:spTree>
    <p:extLst>
      <p:ext uri="{BB962C8B-B14F-4D97-AF65-F5344CB8AC3E}">
        <p14:creationId xmlns:p14="http://schemas.microsoft.com/office/powerpoint/2010/main" val="31923347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8329-4AD2-48D7-BCAC-ECC8FF4D6F5D}"/>
              </a:ext>
            </a:extLst>
          </p:cNvPr>
          <p:cNvSpPr>
            <a:spLocks noGrp="1"/>
          </p:cNvSpPr>
          <p:nvPr>
            <p:ph type="title"/>
          </p:nvPr>
        </p:nvSpPr>
        <p:spPr/>
        <p:txBody>
          <a:bodyPr/>
          <a:lstStyle/>
          <a:p>
            <a:r>
              <a:rPr lang="en-US" dirty="0"/>
              <a:t>Jose and Alejandrina’s problem</a:t>
            </a:r>
          </a:p>
        </p:txBody>
      </p:sp>
      <p:sp>
        <p:nvSpPr>
          <p:cNvPr id="3" name="Content Placeholder 2">
            <a:extLst>
              <a:ext uri="{FF2B5EF4-FFF2-40B4-BE49-F238E27FC236}">
                <a16:creationId xmlns:a16="http://schemas.microsoft.com/office/drawing/2014/main" id="{9E5496F8-C000-46D9-89AF-26598884BD42}"/>
              </a:ext>
            </a:extLst>
          </p:cNvPr>
          <p:cNvSpPr>
            <a:spLocks noGrp="1"/>
          </p:cNvSpPr>
          <p:nvPr>
            <p:ph idx="1"/>
          </p:nvPr>
        </p:nvSpPr>
        <p:spPr/>
        <p:txBody>
          <a:bodyPr/>
          <a:lstStyle/>
          <a:p>
            <a:pPr marL="0" indent="0">
              <a:buNone/>
            </a:pPr>
            <a:r>
              <a:rPr lang="en-US" dirty="0"/>
              <a:t>Jose and Alejandrina are married. Alejandrina would like them to wear masks. Jose Louis does not think masks are important to wear. </a:t>
            </a:r>
          </a:p>
          <a:p>
            <a:pPr marL="0" indent="0">
              <a:buNone/>
            </a:pPr>
            <a:endParaRPr lang="en-US" dirty="0"/>
          </a:p>
          <a:p>
            <a:pPr marL="0" indent="0">
              <a:buNone/>
            </a:pPr>
            <a:r>
              <a:rPr lang="en-US" dirty="0"/>
              <a:t>What should Alejandrina say?</a:t>
            </a:r>
          </a:p>
        </p:txBody>
      </p:sp>
      <p:sp>
        <p:nvSpPr>
          <p:cNvPr id="4" name="Slide Number Placeholder 3">
            <a:extLst>
              <a:ext uri="{FF2B5EF4-FFF2-40B4-BE49-F238E27FC236}">
                <a16:creationId xmlns:a16="http://schemas.microsoft.com/office/drawing/2014/main" id="{6E22CE74-3BDB-EDD3-3B62-EB7D4E658D1B}"/>
              </a:ext>
            </a:extLst>
          </p:cNvPr>
          <p:cNvSpPr>
            <a:spLocks noGrp="1"/>
          </p:cNvSpPr>
          <p:nvPr>
            <p:ph type="sldNum" sz="quarter" idx="12"/>
          </p:nvPr>
        </p:nvSpPr>
        <p:spPr/>
        <p:txBody>
          <a:bodyPr/>
          <a:lstStyle/>
          <a:p>
            <a:fld id="{C8F0A55E-6CC8-4884-80D5-372998A897A4}" type="slidenum">
              <a:rPr lang="en-US" smtClean="0"/>
              <a:t>82</a:t>
            </a:fld>
            <a:endParaRPr lang="en-US"/>
          </a:p>
        </p:txBody>
      </p:sp>
    </p:spTree>
    <p:extLst>
      <p:ext uri="{BB962C8B-B14F-4D97-AF65-F5344CB8AC3E}">
        <p14:creationId xmlns:p14="http://schemas.microsoft.com/office/powerpoint/2010/main" val="1910797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449FD-02CD-4A85-829E-22B7A58013E1}"/>
              </a:ext>
            </a:extLst>
          </p:cNvPr>
          <p:cNvSpPr>
            <a:spLocks noGrp="1"/>
          </p:cNvSpPr>
          <p:nvPr>
            <p:ph type="title"/>
          </p:nvPr>
        </p:nvSpPr>
        <p:spPr/>
        <p:txBody>
          <a:bodyPr/>
          <a:lstStyle/>
          <a:p>
            <a:r>
              <a:rPr lang="en-US" dirty="0"/>
              <a:t>Jose, Alejandrina, and Martha’s problem</a:t>
            </a:r>
          </a:p>
        </p:txBody>
      </p:sp>
      <p:sp>
        <p:nvSpPr>
          <p:cNvPr id="3" name="Content Placeholder 2">
            <a:extLst>
              <a:ext uri="{FF2B5EF4-FFF2-40B4-BE49-F238E27FC236}">
                <a16:creationId xmlns:a16="http://schemas.microsoft.com/office/drawing/2014/main" id="{39589671-9296-4CC6-89D1-414171CDBD3A}"/>
              </a:ext>
            </a:extLst>
          </p:cNvPr>
          <p:cNvSpPr>
            <a:spLocks noGrp="1"/>
          </p:cNvSpPr>
          <p:nvPr>
            <p:ph idx="1"/>
          </p:nvPr>
        </p:nvSpPr>
        <p:spPr/>
        <p:txBody>
          <a:bodyPr/>
          <a:lstStyle/>
          <a:p>
            <a:pPr marL="0" indent="0">
              <a:buNone/>
            </a:pPr>
            <a:r>
              <a:rPr lang="en-US" dirty="0"/>
              <a:t>Jose agrees to wear a mask. Alejandrina is relieved. They don’t know what kind of mask to buy? They also don’t know when they should wear a mask.</a:t>
            </a:r>
          </a:p>
          <a:p>
            <a:pPr marL="0" indent="0">
              <a:buNone/>
            </a:pPr>
            <a:r>
              <a:rPr lang="en-US" dirty="0"/>
              <a:t>Martha and Alejandrina are sisters. Martha learned about masks at a training session. Martha and Alejandrina ask Martha for advice.</a:t>
            </a:r>
          </a:p>
          <a:p>
            <a:pPr marL="0" indent="0">
              <a:buNone/>
            </a:pPr>
            <a:r>
              <a:rPr lang="en-US" dirty="0"/>
              <a:t>What does Martha tell Alejandrina and Jose Louis? </a:t>
            </a:r>
          </a:p>
        </p:txBody>
      </p:sp>
      <p:sp>
        <p:nvSpPr>
          <p:cNvPr id="4" name="Slide Number Placeholder 3">
            <a:extLst>
              <a:ext uri="{FF2B5EF4-FFF2-40B4-BE49-F238E27FC236}">
                <a16:creationId xmlns:a16="http://schemas.microsoft.com/office/drawing/2014/main" id="{22498FA1-C2E5-0C41-FD7A-EF42DED4407B}"/>
              </a:ext>
            </a:extLst>
          </p:cNvPr>
          <p:cNvSpPr>
            <a:spLocks noGrp="1"/>
          </p:cNvSpPr>
          <p:nvPr>
            <p:ph type="sldNum" sz="quarter" idx="12"/>
          </p:nvPr>
        </p:nvSpPr>
        <p:spPr/>
        <p:txBody>
          <a:bodyPr/>
          <a:lstStyle/>
          <a:p>
            <a:fld id="{C8F0A55E-6CC8-4884-80D5-372998A897A4}" type="slidenum">
              <a:rPr lang="en-US" smtClean="0"/>
              <a:t>83</a:t>
            </a:fld>
            <a:endParaRPr lang="en-US"/>
          </a:p>
        </p:txBody>
      </p:sp>
    </p:spTree>
    <p:extLst>
      <p:ext uri="{BB962C8B-B14F-4D97-AF65-F5344CB8AC3E}">
        <p14:creationId xmlns:p14="http://schemas.microsoft.com/office/powerpoint/2010/main" val="1619926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92F1-A824-49C6-A071-F3AA868CAC4D}"/>
              </a:ext>
            </a:extLst>
          </p:cNvPr>
          <p:cNvSpPr>
            <a:spLocks noGrp="1"/>
          </p:cNvSpPr>
          <p:nvPr>
            <p:ph type="title"/>
          </p:nvPr>
        </p:nvSpPr>
        <p:spPr/>
        <p:txBody>
          <a:bodyPr/>
          <a:lstStyle/>
          <a:p>
            <a:r>
              <a:rPr lang="en-US" dirty="0"/>
              <a:t>Jose Louis and Enrique’s problem</a:t>
            </a:r>
          </a:p>
        </p:txBody>
      </p:sp>
      <p:sp>
        <p:nvSpPr>
          <p:cNvPr id="3" name="Content Placeholder 2">
            <a:extLst>
              <a:ext uri="{FF2B5EF4-FFF2-40B4-BE49-F238E27FC236}">
                <a16:creationId xmlns:a16="http://schemas.microsoft.com/office/drawing/2014/main" id="{E1045548-7255-4879-B5C6-0912FDB324F5}"/>
              </a:ext>
            </a:extLst>
          </p:cNvPr>
          <p:cNvSpPr>
            <a:spLocks noGrp="1"/>
          </p:cNvSpPr>
          <p:nvPr>
            <p:ph idx="1"/>
          </p:nvPr>
        </p:nvSpPr>
        <p:spPr/>
        <p:txBody>
          <a:bodyPr/>
          <a:lstStyle/>
          <a:p>
            <a:pPr marL="0" indent="0">
              <a:buNone/>
            </a:pPr>
            <a:r>
              <a:rPr lang="en-US" dirty="0"/>
              <a:t>Jose Louis wears his new mask at work. Jose Louis works with Enrique. They work at a poultry processing company. </a:t>
            </a:r>
          </a:p>
          <a:p>
            <a:pPr marL="0" indent="0">
              <a:buNone/>
            </a:pPr>
            <a:r>
              <a:rPr lang="en-US" dirty="0"/>
              <a:t>Enrique doesn’t like masks. One day his boss tells him he must wear a mask. </a:t>
            </a:r>
          </a:p>
          <a:p>
            <a:pPr marL="0" indent="0">
              <a:buNone/>
            </a:pPr>
            <a:r>
              <a:rPr lang="en-US" dirty="0"/>
              <a:t>Enrique only covers his mouth with the mask. He says he needs to breathe through his nose. His mask is very loose. His boss tells him he should wear it properly. The boss then leaves. </a:t>
            </a:r>
          </a:p>
          <a:p>
            <a:pPr marL="0" indent="0">
              <a:buNone/>
            </a:pPr>
            <a:r>
              <a:rPr lang="en-US" dirty="0"/>
              <a:t>Enrique asks Jose Louis to explain to him how to properly wear a mask.</a:t>
            </a:r>
          </a:p>
          <a:p>
            <a:pPr marL="0" indent="0">
              <a:buNone/>
            </a:pPr>
            <a:r>
              <a:rPr lang="en-US" dirty="0"/>
              <a:t>What does Jose Louis say? </a:t>
            </a:r>
          </a:p>
        </p:txBody>
      </p:sp>
      <p:sp>
        <p:nvSpPr>
          <p:cNvPr id="4" name="Slide Number Placeholder 3">
            <a:extLst>
              <a:ext uri="{FF2B5EF4-FFF2-40B4-BE49-F238E27FC236}">
                <a16:creationId xmlns:a16="http://schemas.microsoft.com/office/drawing/2014/main" id="{7F9A5F8C-EB6B-64F7-84BD-E05A26AC6555}"/>
              </a:ext>
            </a:extLst>
          </p:cNvPr>
          <p:cNvSpPr>
            <a:spLocks noGrp="1"/>
          </p:cNvSpPr>
          <p:nvPr>
            <p:ph type="sldNum" sz="quarter" idx="12"/>
          </p:nvPr>
        </p:nvSpPr>
        <p:spPr/>
        <p:txBody>
          <a:bodyPr/>
          <a:lstStyle/>
          <a:p>
            <a:fld id="{C8F0A55E-6CC8-4884-80D5-372998A897A4}" type="slidenum">
              <a:rPr lang="en-US" smtClean="0"/>
              <a:t>84</a:t>
            </a:fld>
            <a:endParaRPr lang="en-US"/>
          </a:p>
        </p:txBody>
      </p:sp>
    </p:spTree>
    <p:extLst>
      <p:ext uri="{BB962C8B-B14F-4D97-AF65-F5344CB8AC3E}">
        <p14:creationId xmlns:p14="http://schemas.microsoft.com/office/powerpoint/2010/main" val="1460062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C35B-E00A-43B6-AD2E-B868914EFEB1}"/>
              </a:ext>
            </a:extLst>
          </p:cNvPr>
          <p:cNvSpPr>
            <a:spLocks noGrp="1"/>
          </p:cNvSpPr>
          <p:nvPr>
            <p:ph type="title"/>
          </p:nvPr>
        </p:nvSpPr>
        <p:spPr/>
        <p:txBody>
          <a:bodyPr/>
          <a:lstStyle/>
          <a:p>
            <a:r>
              <a:rPr lang="en-US" dirty="0"/>
              <a:t>Carlos and Miguel’s problem</a:t>
            </a:r>
          </a:p>
        </p:txBody>
      </p:sp>
      <p:sp>
        <p:nvSpPr>
          <p:cNvPr id="3" name="Content Placeholder 2">
            <a:extLst>
              <a:ext uri="{FF2B5EF4-FFF2-40B4-BE49-F238E27FC236}">
                <a16:creationId xmlns:a16="http://schemas.microsoft.com/office/drawing/2014/main" id="{2B607913-7DDD-4364-8971-5923A7F591B1}"/>
              </a:ext>
            </a:extLst>
          </p:cNvPr>
          <p:cNvSpPr>
            <a:spLocks noGrp="1"/>
          </p:cNvSpPr>
          <p:nvPr>
            <p:ph idx="1"/>
          </p:nvPr>
        </p:nvSpPr>
        <p:spPr/>
        <p:txBody>
          <a:bodyPr/>
          <a:lstStyle/>
          <a:p>
            <a:pPr marL="0" indent="0">
              <a:buNone/>
            </a:pPr>
            <a:r>
              <a:rPr lang="en-US" dirty="0"/>
              <a:t>Carlos and Miguel work at Tito’s Big Produce. Carlos often shouts across the room. He likes to shout. He always pulls his mask down when he shouts. He likes to stand close to people and shout. </a:t>
            </a:r>
          </a:p>
          <a:p>
            <a:pPr marL="0" indent="0">
              <a:buNone/>
            </a:pPr>
            <a:r>
              <a:rPr lang="en-US" dirty="0"/>
              <a:t>What should Miguel say to him? </a:t>
            </a:r>
          </a:p>
        </p:txBody>
      </p:sp>
      <p:sp>
        <p:nvSpPr>
          <p:cNvPr id="4" name="Slide Number Placeholder 3">
            <a:extLst>
              <a:ext uri="{FF2B5EF4-FFF2-40B4-BE49-F238E27FC236}">
                <a16:creationId xmlns:a16="http://schemas.microsoft.com/office/drawing/2014/main" id="{BC6217A6-328E-A5CA-A28D-16E04FDE04F6}"/>
              </a:ext>
            </a:extLst>
          </p:cNvPr>
          <p:cNvSpPr>
            <a:spLocks noGrp="1"/>
          </p:cNvSpPr>
          <p:nvPr>
            <p:ph type="sldNum" sz="quarter" idx="12"/>
          </p:nvPr>
        </p:nvSpPr>
        <p:spPr/>
        <p:txBody>
          <a:bodyPr/>
          <a:lstStyle/>
          <a:p>
            <a:fld id="{C8F0A55E-6CC8-4884-80D5-372998A897A4}" type="slidenum">
              <a:rPr lang="en-US" smtClean="0"/>
              <a:t>85</a:t>
            </a:fld>
            <a:endParaRPr lang="en-US"/>
          </a:p>
        </p:txBody>
      </p:sp>
    </p:spTree>
    <p:extLst>
      <p:ext uri="{BB962C8B-B14F-4D97-AF65-F5344CB8AC3E}">
        <p14:creationId xmlns:p14="http://schemas.microsoft.com/office/powerpoint/2010/main" val="777225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6FBB-1729-48E8-AA13-D3C42C704D65}"/>
              </a:ext>
            </a:extLst>
          </p:cNvPr>
          <p:cNvSpPr>
            <a:spLocks noGrp="1"/>
          </p:cNvSpPr>
          <p:nvPr>
            <p:ph type="title"/>
          </p:nvPr>
        </p:nvSpPr>
        <p:spPr/>
        <p:txBody>
          <a:bodyPr/>
          <a:lstStyle/>
          <a:p>
            <a:r>
              <a:rPr lang="en-US" dirty="0"/>
              <a:t>Rafael, Teresa, and Maria’s problem</a:t>
            </a:r>
          </a:p>
        </p:txBody>
      </p:sp>
      <p:sp>
        <p:nvSpPr>
          <p:cNvPr id="3" name="Content Placeholder 2">
            <a:extLst>
              <a:ext uri="{FF2B5EF4-FFF2-40B4-BE49-F238E27FC236}">
                <a16:creationId xmlns:a16="http://schemas.microsoft.com/office/drawing/2014/main" id="{9B9DE0C2-0124-40AC-B530-B869AABE65A6}"/>
              </a:ext>
            </a:extLst>
          </p:cNvPr>
          <p:cNvSpPr>
            <a:spLocks noGrp="1"/>
          </p:cNvSpPr>
          <p:nvPr>
            <p:ph idx="1"/>
          </p:nvPr>
        </p:nvSpPr>
        <p:spPr/>
        <p:txBody>
          <a:bodyPr/>
          <a:lstStyle/>
          <a:p>
            <a:pPr marL="0" indent="0">
              <a:buNone/>
            </a:pPr>
            <a:r>
              <a:rPr lang="en-US" dirty="0"/>
              <a:t>Rafael, Teresa, and Maria work together. Rafael and Teresa are married. Maria and Teresa are sisters. </a:t>
            </a:r>
          </a:p>
          <a:p>
            <a:pPr marL="0" indent="0">
              <a:buNone/>
            </a:pPr>
            <a:r>
              <a:rPr lang="en-US" dirty="0"/>
              <a:t>Maria and Teresa notice that Rafael has a bad cold. He often sneezes and coughs. He tries to covers his mouth and nose with his hand. Maria is worried. </a:t>
            </a:r>
          </a:p>
          <a:p>
            <a:pPr marL="0" indent="0">
              <a:buNone/>
            </a:pPr>
            <a:r>
              <a:rPr lang="en-US" dirty="0"/>
              <a:t>The bathroom is far away from where they work. Rafael only washes his hands when they get home from work. Maria notices that Rafael always shakes his friend’s hands.</a:t>
            </a:r>
          </a:p>
          <a:p>
            <a:pPr marL="0" indent="0">
              <a:buNone/>
            </a:pPr>
            <a:r>
              <a:rPr lang="en-US" dirty="0"/>
              <a:t>What should Maria and Teresa say to Rafael?  </a:t>
            </a:r>
          </a:p>
        </p:txBody>
      </p:sp>
      <p:sp>
        <p:nvSpPr>
          <p:cNvPr id="4" name="Slide Number Placeholder 3">
            <a:extLst>
              <a:ext uri="{FF2B5EF4-FFF2-40B4-BE49-F238E27FC236}">
                <a16:creationId xmlns:a16="http://schemas.microsoft.com/office/drawing/2014/main" id="{5896CA88-6003-1839-319F-92DCC3BF584B}"/>
              </a:ext>
            </a:extLst>
          </p:cNvPr>
          <p:cNvSpPr>
            <a:spLocks noGrp="1"/>
          </p:cNvSpPr>
          <p:nvPr>
            <p:ph type="sldNum" sz="quarter" idx="12"/>
          </p:nvPr>
        </p:nvSpPr>
        <p:spPr/>
        <p:txBody>
          <a:bodyPr/>
          <a:lstStyle/>
          <a:p>
            <a:fld id="{C8F0A55E-6CC8-4884-80D5-372998A897A4}" type="slidenum">
              <a:rPr lang="en-US" smtClean="0"/>
              <a:t>86</a:t>
            </a:fld>
            <a:endParaRPr lang="en-US"/>
          </a:p>
        </p:txBody>
      </p:sp>
    </p:spTree>
    <p:extLst>
      <p:ext uri="{BB962C8B-B14F-4D97-AF65-F5344CB8AC3E}">
        <p14:creationId xmlns:p14="http://schemas.microsoft.com/office/powerpoint/2010/main" val="841896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3385-50C4-41E9-B8CC-D625A170C87F}"/>
              </a:ext>
            </a:extLst>
          </p:cNvPr>
          <p:cNvSpPr>
            <a:spLocks noGrp="1"/>
          </p:cNvSpPr>
          <p:nvPr>
            <p:ph type="title"/>
          </p:nvPr>
        </p:nvSpPr>
        <p:spPr/>
        <p:txBody>
          <a:bodyPr/>
          <a:lstStyle/>
          <a:p>
            <a:r>
              <a:rPr lang="en-US" dirty="0"/>
              <a:t>Francisco, Juan, and Rosa’s problem </a:t>
            </a:r>
          </a:p>
        </p:txBody>
      </p:sp>
      <p:sp>
        <p:nvSpPr>
          <p:cNvPr id="3" name="Content Placeholder 2">
            <a:extLst>
              <a:ext uri="{FF2B5EF4-FFF2-40B4-BE49-F238E27FC236}">
                <a16:creationId xmlns:a16="http://schemas.microsoft.com/office/drawing/2014/main" id="{6B805DAD-4277-4156-81B0-01CB6FA93C6D}"/>
              </a:ext>
            </a:extLst>
          </p:cNvPr>
          <p:cNvSpPr>
            <a:spLocks noGrp="1"/>
          </p:cNvSpPr>
          <p:nvPr>
            <p:ph idx="1"/>
          </p:nvPr>
        </p:nvSpPr>
        <p:spPr/>
        <p:txBody>
          <a:bodyPr/>
          <a:lstStyle/>
          <a:p>
            <a:pPr marL="0" indent="0">
              <a:buNone/>
            </a:pPr>
            <a:r>
              <a:rPr lang="en-US" dirty="0"/>
              <a:t>Francisco, Juan, and Rosa ride together in a van to work every day . They ride with five other people. </a:t>
            </a:r>
          </a:p>
          <a:p>
            <a:pPr marL="0" indent="0">
              <a:buNone/>
            </a:pPr>
            <a:r>
              <a:rPr lang="en-US" dirty="0"/>
              <a:t>They always wear their masks. Some people don’t wear a mask. They are worried about COVID-19.</a:t>
            </a:r>
          </a:p>
          <a:p>
            <a:pPr marL="0" indent="0">
              <a:buNone/>
            </a:pPr>
            <a:r>
              <a:rPr lang="en-US" dirty="0"/>
              <a:t>They know the driver. </a:t>
            </a:r>
          </a:p>
          <a:p>
            <a:pPr marL="0" indent="0">
              <a:buNone/>
            </a:pPr>
            <a:r>
              <a:rPr lang="en-US" dirty="0"/>
              <a:t>What should they say to the driver? How can they make the ride safer?</a:t>
            </a:r>
          </a:p>
        </p:txBody>
      </p:sp>
      <p:sp>
        <p:nvSpPr>
          <p:cNvPr id="4" name="Slide Number Placeholder 3">
            <a:extLst>
              <a:ext uri="{FF2B5EF4-FFF2-40B4-BE49-F238E27FC236}">
                <a16:creationId xmlns:a16="http://schemas.microsoft.com/office/drawing/2014/main" id="{724B4849-06DA-E005-F48F-B3060A332BEF}"/>
              </a:ext>
            </a:extLst>
          </p:cNvPr>
          <p:cNvSpPr>
            <a:spLocks noGrp="1"/>
          </p:cNvSpPr>
          <p:nvPr>
            <p:ph type="sldNum" sz="quarter" idx="12"/>
          </p:nvPr>
        </p:nvSpPr>
        <p:spPr/>
        <p:txBody>
          <a:bodyPr/>
          <a:lstStyle/>
          <a:p>
            <a:fld id="{C8F0A55E-6CC8-4884-80D5-372998A897A4}" type="slidenum">
              <a:rPr lang="en-US" smtClean="0"/>
              <a:t>87</a:t>
            </a:fld>
            <a:endParaRPr lang="en-US"/>
          </a:p>
        </p:txBody>
      </p:sp>
    </p:spTree>
    <p:extLst>
      <p:ext uri="{BB962C8B-B14F-4D97-AF65-F5344CB8AC3E}">
        <p14:creationId xmlns:p14="http://schemas.microsoft.com/office/powerpoint/2010/main" val="1998328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E9440E-07EA-F981-7D9D-B0771DF9B314}"/>
              </a:ext>
            </a:extLst>
          </p:cNvPr>
          <p:cNvSpPr txBox="1"/>
          <p:nvPr/>
        </p:nvSpPr>
        <p:spPr>
          <a:xfrm>
            <a:off x="1504709" y="2199190"/>
            <a:ext cx="8970380" cy="769441"/>
          </a:xfrm>
          <a:prstGeom prst="rect">
            <a:avLst/>
          </a:prstGeom>
          <a:noFill/>
        </p:spPr>
        <p:txBody>
          <a:bodyPr wrap="square" rtlCol="0">
            <a:spAutoFit/>
          </a:bodyPr>
          <a:lstStyle/>
          <a:p>
            <a:pPr algn="ctr"/>
            <a:r>
              <a:rPr lang="en-US" sz="4400" dirty="0"/>
              <a:t>Whistleblower Protections</a:t>
            </a:r>
          </a:p>
        </p:txBody>
      </p:sp>
      <p:sp>
        <p:nvSpPr>
          <p:cNvPr id="2" name="Slide Number Placeholder 1">
            <a:extLst>
              <a:ext uri="{FF2B5EF4-FFF2-40B4-BE49-F238E27FC236}">
                <a16:creationId xmlns:a16="http://schemas.microsoft.com/office/drawing/2014/main" id="{983DFC16-E081-DEC1-6F6E-6A42EBF77FDB}"/>
              </a:ext>
            </a:extLst>
          </p:cNvPr>
          <p:cNvSpPr>
            <a:spLocks noGrp="1"/>
          </p:cNvSpPr>
          <p:nvPr>
            <p:ph type="sldNum" sz="quarter" idx="12"/>
          </p:nvPr>
        </p:nvSpPr>
        <p:spPr/>
        <p:txBody>
          <a:bodyPr/>
          <a:lstStyle/>
          <a:p>
            <a:fld id="{C8F0A55E-6CC8-4884-80D5-372998A897A4}" type="slidenum">
              <a:rPr lang="en-US" smtClean="0"/>
              <a:t>88</a:t>
            </a:fld>
            <a:endParaRPr lang="en-US"/>
          </a:p>
        </p:txBody>
      </p:sp>
    </p:spTree>
    <p:extLst>
      <p:ext uri="{BB962C8B-B14F-4D97-AF65-F5344CB8AC3E}">
        <p14:creationId xmlns:p14="http://schemas.microsoft.com/office/powerpoint/2010/main" val="22607317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F680-1755-4837-AE6D-3FFC6D1991EE}"/>
              </a:ext>
            </a:extLst>
          </p:cNvPr>
          <p:cNvSpPr>
            <a:spLocks noGrp="1"/>
          </p:cNvSpPr>
          <p:nvPr>
            <p:ph type="title"/>
          </p:nvPr>
        </p:nvSpPr>
        <p:spPr/>
        <p:txBody>
          <a:bodyPr/>
          <a:lstStyle/>
          <a:p>
            <a:r>
              <a:rPr lang="en-US" dirty="0"/>
              <a:t>What if?</a:t>
            </a:r>
          </a:p>
        </p:txBody>
      </p:sp>
      <p:sp>
        <p:nvSpPr>
          <p:cNvPr id="3" name="Content Placeholder 2">
            <a:extLst>
              <a:ext uri="{FF2B5EF4-FFF2-40B4-BE49-F238E27FC236}">
                <a16:creationId xmlns:a16="http://schemas.microsoft.com/office/drawing/2014/main" id="{70FC46AB-DA2E-4805-8DDC-AAA5F3B9076B}"/>
              </a:ext>
            </a:extLst>
          </p:cNvPr>
          <p:cNvSpPr>
            <a:spLocks noGrp="1"/>
          </p:cNvSpPr>
          <p:nvPr>
            <p:ph idx="1"/>
          </p:nvPr>
        </p:nvSpPr>
        <p:spPr/>
        <p:txBody>
          <a:bodyPr>
            <a:normAutofit/>
          </a:bodyPr>
          <a:lstStyle/>
          <a:p>
            <a:pPr marL="0" indent="0">
              <a:buNone/>
            </a:pPr>
            <a:r>
              <a:rPr lang="en-US" sz="3200" b="0" i="0" u="none" strike="noStrike" dirty="0">
                <a:solidFill>
                  <a:srgbClr val="000000"/>
                </a:solidFill>
                <a:effectLst/>
                <a:latin typeface="Calibri" panose="020F0502020204030204" pitchFamily="34" charset="0"/>
              </a:rPr>
              <a:t>What can you do if your employer is not interested in preventing COVID-19 </a:t>
            </a:r>
            <a:r>
              <a:rPr lang="en-US" sz="3200" dirty="0">
                <a:solidFill>
                  <a:srgbClr val="000000"/>
                </a:solidFill>
                <a:latin typeface="Calibri" panose="020F0502020204030204" pitchFamily="34" charset="0"/>
              </a:rPr>
              <a:t>or other infectious diseases </a:t>
            </a:r>
            <a:r>
              <a:rPr lang="en-US" sz="3200" b="0" i="0" u="none" strike="noStrike" dirty="0">
                <a:solidFill>
                  <a:srgbClr val="000000"/>
                </a:solidFill>
                <a:effectLst/>
                <a:latin typeface="Calibri" panose="020F0502020204030204" pitchFamily="34" charset="0"/>
              </a:rPr>
              <a:t>at the workplace</a:t>
            </a:r>
            <a:r>
              <a:rPr lang="en-US" sz="3200" dirty="0">
                <a:solidFill>
                  <a:srgbClr val="000000"/>
                </a:solidFill>
                <a:latin typeface="Calibri" panose="020F0502020204030204" pitchFamily="34" charset="0"/>
              </a:rPr>
              <a:t>?</a:t>
            </a:r>
            <a:endParaRPr lang="en-US" sz="3200" dirty="0"/>
          </a:p>
        </p:txBody>
      </p:sp>
      <p:sp>
        <p:nvSpPr>
          <p:cNvPr id="4" name="Slide Number Placeholder 3">
            <a:extLst>
              <a:ext uri="{FF2B5EF4-FFF2-40B4-BE49-F238E27FC236}">
                <a16:creationId xmlns:a16="http://schemas.microsoft.com/office/drawing/2014/main" id="{73B0A8BE-2012-6779-EDBC-A4E482FE3063}"/>
              </a:ext>
            </a:extLst>
          </p:cNvPr>
          <p:cNvSpPr>
            <a:spLocks noGrp="1"/>
          </p:cNvSpPr>
          <p:nvPr>
            <p:ph type="sldNum" sz="quarter" idx="12"/>
          </p:nvPr>
        </p:nvSpPr>
        <p:spPr/>
        <p:txBody>
          <a:bodyPr/>
          <a:lstStyle/>
          <a:p>
            <a:fld id="{C8F0A55E-6CC8-4884-80D5-372998A897A4}" type="slidenum">
              <a:rPr lang="en-US" smtClean="0"/>
              <a:t>89</a:t>
            </a:fld>
            <a:endParaRPr lang="en-US"/>
          </a:p>
        </p:txBody>
      </p:sp>
    </p:spTree>
    <p:extLst>
      <p:ext uri="{BB962C8B-B14F-4D97-AF65-F5344CB8AC3E}">
        <p14:creationId xmlns:p14="http://schemas.microsoft.com/office/powerpoint/2010/main" val="219341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F563-17D9-4F97-A249-15FDAA3222A9}"/>
              </a:ext>
            </a:extLst>
          </p:cNvPr>
          <p:cNvSpPr>
            <a:spLocks noGrp="1"/>
          </p:cNvSpPr>
          <p:nvPr>
            <p:ph type="title"/>
          </p:nvPr>
        </p:nvSpPr>
        <p:spPr/>
        <p:txBody>
          <a:bodyPr/>
          <a:lstStyle/>
          <a:p>
            <a:r>
              <a:rPr lang="en-US" dirty="0"/>
              <a:t>How do you protect yourself and others from the common cold?</a:t>
            </a:r>
          </a:p>
        </p:txBody>
      </p:sp>
      <p:pic>
        <p:nvPicPr>
          <p:cNvPr id="5" name="Content Placeholder 4" descr="A person wearing a cape and cape with a shield and a blue cape&#10;&#10;"/>
          <p:cNvPicPr>
            <a:picLocks noGrp="1" noChangeAspect="1"/>
          </p:cNvPicPr>
          <p:nvPr>
            <p:ph sz="half" idx="1"/>
          </p:nvPr>
        </p:nvPicPr>
        <p:blipFill rotWithShape="1">
          <a:blip r:embed="rId3"/>
          <a:srcRect r="52796"/>
          <a:stretch/>
        </p:blipFill>
        <p:spPr>
          <a:xfrm>
            <a:off x="1330057" y="2028825"/>
            <a:ext cx="2546251" cy="3734418"/>
          </a:xfrm>
          <a:prstGeom prst="rect">
            <a:avLst/>
          </a:prstGeom>
        </p:spPr>
      </p:pic>
      <p:sp>
        <p:nvSpPr>
          <p:cNvPr id="4" name="Content Placeholder 3">
            <a:extLst>
              <a:ext uri="{FF2B5EF4-FFF2-40B4-BE49-F238E27FC236}">
                <a16:creationId xmlns:a16="http://schemas.microsoft.com/office/drawing/2014/main" id="{87C6AC12-D499-4730-8447-C106F495C58C}"/>
              </a:ext>
            </a:extLst>
          </p:cNvPr>
          <p:cNvSpPr>
            <a:spLocks noGrp="1"/>
          </p:cNvSpPr>
          <p:nvPr>
            <p:ph sz="half" idx="2"/>
          </p:nvPr>
        </p:nvSpPr>
        <p:spPr/>
        <p:txBody>
          <a:bodyPr/>
          <a:lstStyle/>
          <a:p>
            <a:r>
              <a:rPr lang="en-US" dirty="0"/>
              <a:t>Wash your hands frequently.</a:t>
            </a:r>
          </a:p>
          <a:p>
            <a:r>
              <a:rPr lang="en-US" dirty="0"/>
              <a:t>Use soap and water.</a:t>
            </a:r>
          </a:p>
          <a:p>
            <a:r>
              <a:rPr lang="en-US" dirty="0"/>
              <a:t>Avoid touching your eyes, nose, and mouth with unwashed hands.</a:t>
            </a:r>
          </a:p>
          <a:p>
            <a:r>
              <a:rPr lang="en-US" dirty="0"/>
              <a:t>Avoid touching, hugging, or kissing people who have a cold.</a:t>
            </a:r>
          </a:p>
          <a:p>
            <a:r>
              <a:rPr lang="en-US" dirty="0"/>
              <a:t>Avoid sharing eating utensils with people who have a cold.</a:t>
            </a:r>
          </a:p>
        </p:txBody>
      </p:sp>
      <p:sp>
        <p:nvSpPr>
          <p:cNvPr id="3" name="TextBox 2"/>
          <p:cNvSpPr txBox="1"/>
          <p:nvPr/>
        </p:nvSpPr>
        <p:spPr>
          <a:xfrm>
            <a:off x="733778" y="6378222"/>
            <a:ext cx="6242755" cy="507831"/>
          </a:xfrm>
          <a:prstGeom prst="rect">
            <a:avLst/>
          </a:prstGeom>
          <a:noFill/>
        </p:spPr>
        <p:txBody>
          <a:bodyPr wrap="square" rtlCol="0">
            <a:spAutoFit/>
          </a:bodyPr>
          <a:lstStyle/>
          <a:p>
            <a:r>
              <a:rPr lang="en-US" sz="900" dirty="0"/>
              <a:t>Image Source: </a:t>
            </a:r>
            <a:r>
              <a:rPr lang="en-US" sz="900" dirty="0">
                <a:hlinkClick r:id="rId4"/>
              </a:rPr>
              <a:t>https://www.verywellhealth.com/who-should-not-get-flu-shots-770429</a:t>
            </a:r>
            <a:endParaRPr lang="en-US" sz="900" dirty="0"/>
          </a:p>
          <a:p>
            <a:endParaRPr lang="en-US" dirty="0"/>
          </a:p>
        </p:txBody>
      </p:sp>
      <p:sp>
        <p:nvSpPr>
          <p:cNvPr id="6" name="Slide Number Placeholder 5">
            <a:extLst>
              <a:ext uri="{FF2B5EF4-FFF2-40B4-BE49-F238E27FC236}">
                <a16:creationId xmlns:a16="http://schemas.microsoft.com/office/drawing/2014/main" id="{3670A9A0-864C-8401-D59D-4EF0AA310331}"/>
              </a:ext>
            </a:extLst>
          </p:cNvPr>
          <p:cNvSpPr>
            <a:spLocks noGrp="1"/>
          </p:cNvSpPr>
          <p:nvPr>
            <p:ph type="sldNum" sz="quarter" idx="12"/>
          </p:nvPr>
        </p:nvSpPr>
        <p:spPr/>
        <p:txBody>
          <a:bodyPr/>
          <a:lstStyle/>
          <a:p>
            <a:fld id="{C8F0A55E-6CC8-4884-80D5-372998A897A4}" type="slidenum">
              <a:rPr lang="en-US" smtClean="0"/>
              <a:t>9</a:t>
            </a:fld>
            <a:endParaRPr lang="en-US"/>
          </a:p>
        </p:txBody>
      </p:sp>
    </p:spTree>
    <p:extLst>
      <p:ext uri="{BB962C8B-B14F-4D97-AF65-F5344CB8AC3E}">
        <p14:creationId xmlns:p14="http://schemas.microsoft.com/office/powerpoint/2010/main" val="28401772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CB535-9042-4DC8-96C5-630C17FE0ABA}"/>
              </a:ext>
            </a:extLst>
          </p:cNvPr>
          <p:cNvSpPr>
            <a:spLocks noGrp="1"/>
          </p:cNvSpPr>
          <p:nvPr>
            <p:ph type="title"/>
          </p:nvPr>
        </p:nvSpPr>
        <p:spPr/>
        <p:txBody>
          <a:bodyPr/>
          <a:lstStyle/>
          <a:p>
            <a:r>
              <a:rPr lang="en-US" dirty="0"/>
              <a:t>OSHA</a:t>
            </a:r>
          </a:p>
        </p:txBody>
      </p:sp>
      <p:sp>
        <p:nvSpPr>
          <p:cNvPr id="3" name="Content Placeholder 2">
            <a:extLst>
              <a:ext uri="{FF2B5EF4-FFF2-40B4-BE49-F238E27FC236}">
                <a16:creationId xmlns:a16="http://schemas.microsoft.com/office/drawing/2014/main" id="{188C6E5F-0F26-4ED8-B6CA-928EB827152A}"/>
              </a:ext>
            </a:extLst>
          </p:cNvPr>
          <p:cNvSpPr>
            <a:spLocks noGrp="1"/>
          </p:cNvSpPr>
          <p:nvPr>
            <p:ph idx="1"/>
          </p:nvPr>
        </p:nvSpPr>
        <p:spPr/>
        <p:txBody>
          <a:bodyPr/>
          <a:lstStyle/>
          <a:p>
            <a:r>
              <a:rPr lang="en-US" dirty="0"/>
              <a:t>Did you know that the United States government has an agency that is dedicated to protecting workers?</a:t>
            </a:r>
          </a:p>
          <a:p>
            <a:r>
              <a:rPr lang="en-US" dirty="0"/>
              <a:t>The name of the agency is OSHA.</a:t>
            </a:r>
          </a:p>
          <a:p>
            <a:r>
              <a:rPr lang="en-US" dirty="0"/>
              <a:t>OSHA stands for Occupational Safety and Health Administration.</a:t>
            </a:r>
          </a:p>
          <a:p>
            <a:pPr marL="0" indent="0">
              <a:buNone/>
            </a:pPr>
            <a:endParaRPr lang="en-US" dirty="0"/>
          </a:p>
        </p:txBody>
      </p:sp>
      <p:sp>
        <p:nvSpPr>
          <p:cNvPr id="4" name="Slide Number Placeholder 3">
            <a:extLst>
              <a:ext uri="{FF2B5EF4-FFF2-40B4-BE49-F238E27FC236}">
                <a16:creationId xmlns:a16="http://schemas.microsoft.com/office/drawing/2014/main" id="{6BA566C1-A329-C15D-211A-15C02BC80E1C}"/>
              </a:ext>
            </a:extLst>
          </p:cNvPr>
          <p:cNvSpPr>
            <a:spLocks noGrp="1"/>
          </p:cNvSpPr>
          <p:nvPr>
            <p:ph type="sldNum" sz="quarter" idx="12"/>
          </p:nvPr>
        </p:nvSpPr>
        <p:spPr/>
        <p:txBody>
          <a:bodyPr/>
          <a:lstStyle/>
          <a:p>
            <a:fld id="{C8F0A55E-6CC8-4884-80D5-372998A897A4}" type="slidenum">
              <a:rPr lang="en-US" smtClean="0"/>
              <a:t>90</a:t>
            </a:fld>
            <a:endParaRPr lang="en-US"/>
          </a:p>
        </p:txBody>
      </p:sp>
    </p:spTree>
    <p:extLst>
      <p:ext uri="{BB962C8B-B14F-4D97-AF65-F5344CB8AC3E}">
        <p14:creationId xmlns:p14="http://schemas.microsoft.com/office/powerpoint/2010/main" val="2018255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34C9-8200-4417-B5B5-52436EAACD36}"/>
              </a:ext>
            </a:extLst>
          </p:cNvPr>
          <p:cNvSpPr>
            <a:spLocks noGrp="1"/>
          </p:cNvSpPr>
          <p:nvPr>
            <p:ph type="title"/>
          </p:nvPr>
        </p:nvSpPr>
        <p:spPr/>
        <p:txBody>
          <a:bodyPr/>
          <a:lstStyle/>
          <a:p>
            <a:r>
              <a:rPr lang="en-US" dirty="0"/>
              <a:t>Your right to file a complaint</a:t>
            </a:r>
          </a:p>
        </p:txBody>
      </p:sp>
      <p:sp>
        <p:nvSpPr>
          <p:cNvPr id="3" name="Content Placeholder 2">
            <a:extLst>
              <a:ext uri="{FF2B5EF4-FFF2-40B4-BE49-F238E27FC236}">
                <a16:creationId xmlns:a16="http://schemas.microsoft.com/office/drawing/2014/main" id="{8C10F390-8855-42AD-A1BC-B584F737C2BD}"/>
              </a:ext>
            </a:extLst>
          </p:cNvPr>
          <p:cNvSpPr>
            <a:spLocks noGrp="1"/>
          </p:cNvSpPr>
          <p:nvPr>
            <p:ph idx="1"/>
          </p:nvPr>
        </p:nvSpPr>
        <p:spPr/>
        <p:txBody>
          <a:bodyPr/>
          <a:lstStyle/>
          <a:p>
            <a:r>
              <a:rPr lang="en-US" dirty="0"/>
              <a:t>Did you know that you have the right to file a complaint with OSHA?</a:t>
            </a:r>
          </a:p>
          <a:p>
            <a:r>
              <a:rPr lang="en-US" dirty="0"/>
              <a:t>Did you know that it is against the law for your employer to retaliate against you for filing a complaint?</a:t>
            </a:r>
          </a:p>
        </p:txBody>
      </p:sp>
      <p:sp>
        <p:nvSpPr>
          <p:cNvPr id="4" name="Slide Number Placeholder 3">
            <a:extLst>
              <a:ext uri="{FF2B5EF4-FFF2-40B4-BE49-F238E27FC236}">
                <a16:creationId xmlns:a16="http://schemas.microsoft.com/office/drawing/2014/main" id="{3ECE817C-A27A-515D-D299-3B6895BB4BB5}"/>
              </a:ext>
            </a:extLst>
          </p:cNvPr>
          <p:cNvSpPr>
            <a:spLocks noGrp="1"/>
          </p:cNvSpPr>
          <p:nvPr>
            <p:ph type="sldNum" sz="quarter" idx="12"/>
          </p:nvPr>
        </p:nvSpPr>
        <p:spPr/>
        <p:txBody>
          <a:bodyPr/>
          <a:lstStyle/>
          <a:p>
            <a:fld id="{C8F0A55E-6CC8-4884-80D5-372998A897A4}" type="slidenum">
              <a:rPr lang="en-US" smtClean="0"/>
              <a:t>91</a:t>
            </a:fld>
            <a:endParaRPr lang="en-US"/>
          </a:p>
        </p:txBody>
      </p:sp>
    </p:spTree>
    <p:extLst>
      <p:ext uri="{BB962C8B-B14F-4D97-AF65-F5344CB8AC3E}">
        <p14:creationId xmlns:p14="http://schemas.microsoft.com/office/powerpoint/2010/main" val="33468174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DAD7-1778-4359-8FC5-C1CA0B75FE23}"/>
              </a:ext>
            </a:extLst>
          </p:cNvPr>
          <p:cNvSpPr>
            <a:spLocks noGrp="1"/>
          </p:cNvSpPr>
          <p:nvPr>
            <p:ph type="title"/>
          </p:nvPr>
        </p:nvSpPr>
        <p:spPr/>
        <p:txBody>
          <a:bodyPr/>
          <a:lstStyle/>
          <a:p>
            <a:r>
              <a:rPr lang="en-US" dirty="0"/>
              <a:t>5 Ways to File a Complaint with OSHA</a:t>
            </a:r>
          </a:p>
        </p:txBody>
      </p:sp>
      <p:sp>
        <p:nvSpPr>
          <p:cNvPr id="3" name="Content Placeholder 2">
            <a:extLst>
              <a:ext uri="{FF2B5EF4-FFF2-40B4-BE49-F238E27FC236}">
                <a16:creationId xmlns:a16="http://schemas.microsoft.com/office/drawing/2014/main" id="{C3E956DE-6F1A-4812-A043-823AEB741B2D}"/>
              </a:ext>
            </a:extLst>
          </p:cNvPr>
          <p:cNvSpPr>
            <a:spLocks noGrp="1"/>
          </p:cNvSpPr>
          <p:nvPr>
            <p:ph idx="1"/>
          </p:nvPr>
        </p:nvSpPr>
        <p:spPr/>
        <p:txBody>
          <a:bodyPr/>
          <a:lstStyle/>
          <a:p>
            <a:r>
              <a:rPr lang="en-US" dirty="0"/>
              <a:t>Online – Use the online complaint form</a:t>
            </a:r>
          </a:p>
          <a:p>
            <a:r>
              <a:rPr lang="en-US" dirty="0"/>
              <a:t>Call your local OSHA office (or 800-321-6742)</a:t>
            </a:r>
          </a:p>
          <a:p>
            <a:r>
              <a:rPr lang="en-US" dirty="0"/>
              <a:t>In person – visit your local OSHA office</a:t>
            </a:r>
          </a:p>
          <a:p>
            <a:r>
              <a:rPr lang="en-US" dirty="0"/>
              <a:t>Email or fax</a:t>
            </a:r>
          </a:p>
          <a:p>
            <a:r>
              <a:rPr lang="en-US" dirty="0"/>
              <a:t>Mail – send a letter</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A68BD02-98E4-C7FC-A19D-51A1CE98F704}"/>
              </a:ext>
            </a:extLst>
          </p:cNvPr>
          <p:cNvSpPr>
            <a:spLocks noGrp="1"/>
          </p:cNvSpPr>
          <p:nvPr>
            <p:ph type="sldNum" sz="quarter" idx="12"/>
          </p:nvPr>
        </p:nvSpPr>
        <p:spPr/>
        <p:txBody>
          <a:bodyPr/>
          <a:lstStyle/>
          <a:p>
            <a:fld id="{C8F0A55E-6CC8-4884-80D5-372998A897A4}" type="slidenum">
              <a:rPr lang="en-US" smtClean="0"/>
              <a:t>92</a:t>
            </a:fld>
            <a:endParaRPr lang="en-US"/>
          </a:p>
        </p:txBody>
      </p:sp>
    </p:spTree>
    <p:extLst>
      <p:ext uri="{BB962C8B-B14F-4D97-AF65-F5344CB8AC3E}">
        <p14:creationId xmlns:p14="http://schemas.microsoft.com/office/powerpoint/2010/main" val="3110760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1EB34-F6AF-4079-889C-0C88876DDE8D}"/>
              </a:ext>
            </a:extLst>
          </p:cNvPr>
          <p:cNvSpPr>
            <a:spLocks noGrp="1"/>
          </p:cNvSpPr>
          <p:nvPr>
            <p:ph type="title"/>
          </p:nvPr>
        </p:nvSpPr>
        <p:spPr/>
        <p:txBody>
          <a:bodyPr/>
          <a:lstStyle/>
          <a:p>
            <a:r>
              <a:rPr lang="en-US" dirty="0"/>
              <a:t>How to file a complaint with OSHA</a:t>
            </a:r>
          </a:p>
        </p:txBody>
      </p:sp>
      <p:sp>
        <p:nvSpPr>
          <p:cNvPr id="3" name="Content Placeholder 2">
            <a:extLst>
              <a:ext uri="{FF2B5EF4-FFF2-40B4-BE49-F238E27FC236}">
                <a16:creationId xmlns:a16="http://schemas.microsoft.com/office/drawing/2014/main" id="{73982D8F-B18B-423D-ADB7-B786FAD876E5}"/>
              </a:ext>
            </a:extLst>
          </p:cNvPr>
          <p:cNvSpPr>
            <a:spLocks noGrp="1"/>
          </p:cNvSpPr>
          <p:nvPr>
            <p:ph sz="half" idx="1"/>
          </p:nvPr>
        </p:nvSpPr>
        <p:spPr/>
        <p:txBody>
          <a:bodyPr/>
          <a:lstStyle/>
          <a:p>
            <a:pPr marL="0" indent="0">
              <a:buNone/>
            </a:pPr>
            <a:r>
              <a:rPr lang="en-US" sz="2800" b="0" i="0" u="none" strike="noStrike" dirty="0">
                <a:solidFill>
                  <a:srgbClr val="000000"/>
                </a:solidFill>
                <a:effectLst/>
                <a:latin typeface="Calibri" panose="020F0502020204030204" pitchFamily="34" charset="0"/>
              </a:rPr>
              <a:t>Watch the OSHA presentation on how to file a complaint </a:t>
            </a:r>
            <a:r>
              <a:rPr lang="en-US" sz="2800" b="0" i="0" u="sng" strike="noStrike" dirty="0">
                <a:solidFill>
                  <a:srgbClr val="0000FF"/>
                </a:solidFill>
                <a:effectLst/>
                <a:latin typeface="Calibri" panose="020F0502020204030204" pitchFamily="34" charset="0"/>
                <a:hlinkClick r:id="rId2"/>
              </a:rPr>
              <a:t>OSHA Presentation</a:t>
            </a:r>
            <a:r>
              <a:rPr lang="en-US" sz="2800" b="0" i="0" u="none" strike="noStrike" dirty="0">
                <a:solidFill>
                  <a:srgbClr val="000000"/>
                </a:solidFill>
                <a:effectLst/>
                <a:latin typeface="Calibri" panose="020F0502020204030204" pitchFamily="34" charset="0"/>
              </a:rPr>
              <a:t> </a:t>
            </a:r>
            <a:r>
              <a:rPr lang="en-US" sz="1000" b="0" i="0" u="none" strike="noStrike" dirty="0">
                <a:solidFill>
                  <a:srgbClr val="000000"/>
                </a:solidFill>
                <a:effectLst/>
                <a:latin typeface="Calibri" panose="020F0502020204030204" pitchFamily="34" charset="0"/>
              </a:rPr>
              <a:t>(</a:t>
            </a:r>
            <a:r>
              <a:rPr lang="en-US" sz="1000" dirty="0">
                <a:solidFill>
                  <a:srgbClr val="0000FF"/>
                </a:solidFill>
                <a:latin typeface="Calibri" panose="020F0502020204030204" pitchFamily="34" charset="0"/>
                <a:hlinkClick r:id="rId2"/>
              </a:rPr>
              <a:t>https://www.youtube.com/watch?v=plrX7JU_8x0</a:t>
            </a:r>
            <a:r>
              <a:rPr lang="en-US" sz="1000" dirty="0">
                <a:solidFill>
                  <a:srgbClr val="0000FF"/>
                </a:solidFill>
                <a:latin typeface="Calibri" panose="020F0502020204030204" pitchFamily="34" charset="0"/>
              </a:rPr>
              <a:t>)</a:t>
            </a:r>
          </a:p>
          <a:p>
            <a:pPr marL="0" indent="0">
              <a:buNone/>
            </a:pPr>
            <a:r>
              <a:rPr lang="en-US" dirty="0">
                <a:solidFill>
                  <a:srgbClr val="000000"/>
                </a:solidFill>
                <a:latin typeface="Calibri" panose="020F0502020204030204" pitchFamily="34" charset="0"/>
              </a:rPr>
              <a:t>Or </a:t>
            </a:r>
            <a:r>
              <a:rPr lang="en-US" sz="2800" b="0" i="0" u="none" strike="noStrike" dirty="0">
                <a:solidFill>
                  <a:srgbClr val="000000"/>
                </a:solidFill>
                <a:effectLst/>
                <a:latin typeface="Calibri" panose="020F0502020204030204" pitchFamily="34" charset="0"/>
              </a:rPr>
              <a:t>with Spanish subtitles </a:t>
            </a:r>
            <a:r>
              <a:rPr lang="en-US" u="sng" dirty="0">
                <a:solidFill>
                  <a:srgbClr val="0000FF"/>
                </a:solidFill>
                <a:latin typeface="Calibri" panose="020F0502020204030204" pitchFamily="34" charset="0"/>
              </a:rPr>
              <a:t>OSHA Presentation with Spanish subtitles </a:t>
            </a:r>
            <a:r>
              <a:rPr lang="en-US" sz="2800" b="0" i="0" u="sng" strike="noStrike" dirty="0">
                <a:solidFill>
                  <a:srgbClr val="0000FF"/>
                </a:solidFill>
                <a:effectLst/>
                <a:latin typeface="Calibri" panose="020F0502020204030204" pitchFamily="34" charset="0"/>
              </a:rPr>
              <a:t> </a:t>
            </a:r>
            <a:br>
              <a:rPr lang="en-US" sz="2800" b="0" i="0" u="sng" strike="noStrike" dirty="0">
                <a:solidFill>
                  <a:srgbClr val="0000FF"/>
                </a:solidFill>
                <a:effectLst/>
                <a:latin typeface="Calibri" panose="020F0502020204030204" pitchFamily="34" charset="0"/>
              </a:rPr>
            </a:br>
            <a:r>
              <a:rPr lang="en-US" sz="1000" b="0" i="0" u="sng" strike="noStrike" dirty="0">
                <a:solidFill>
                  <a:srgbClr val="0000FF"/>
                </a:solidFill>
                <a:effectLst/>
                <a:latin typeface="Calibri" panose="020F0502020204030204" pitchFamily="34" charset="0"/>
                <a:hlinkClick r:id="rId3"/>
              </a:rPr>
              <a:t>(https://www.youtube.com/watch?v=EsoFu3qcmz0</a:t>
            </a:r>
            <a:r>
              <a:rPr lang="en-US" sz="1000" b="0" i="0" u="sng" strike="noStrike" dirty="0">
                <a:solidFill>
                  <a:srgbClr val="0000FF"/>
                </a:solidFill>
                <a:effectLst/>
                <a:latin typeface="Calibri" panose="020F0502020204030204" pitchFamily="34" charset="0"/>
              </a:rPr>
              <a:t>.</a:t>
            </a:r>
          </a:p>
          <a:p>
            <a:pPr marL="0" indent="0">
              <a:buNone/>
            </a:pPr>
            <a:endParaRPr lang="en-US" dirty="0"/>
          </a:p>
        </p:txBody>
      </p:sp>
      <p:pic>
        <p:nvPicPr>
          <p:cNvPr id="5" name="Content Placeholder 4" descr="A screenshot of a person.">
            <a:extLst>
              <a:ext uri="{FF2B5EF4-FFF2-40B4-BE49-F238E27FC236}">
                <a16:creationId xmlns:a16="http://schemas.microsoft.com/office/drawing/2014/main" id="{0BC1A5A8-093F-474F-B669-B10655B3B6B4}"/>
              </a:ext>
            </a:extLst>
          </p:cNvPr>
          <p:cNvPicPr>
            <a:picLocks noGrp="1" noChangeAspect="1"/>
          </p:cNvPicPr>
          <p:nvPr>
            <p:ph sz="half" idx="2"/>
          </p:nvPr>
        </p:nvPicPr>
        <p:blipFill rotWithShape="1">
          <a:blip r:embed="rId4"/>
          <a:srcRect l="7405" t="20422" r="33354" b="24895"/>
          <a:stretch/>
        </p:blipFill>
        <p:spPr>
          <a:xfrm>
            <a:off x="6071289" y="1933081"/>
            <a:ext cx="5410102" cy="2809039"/>
          </a:xfrm>
          <a:prstGeom prst="rect">
            <a:avLst/>
          </a:prstGeom>
        </p:spPr>
      </p:pic>
      <p:sp>
        <p:nvSpPr>
          <p:cNvPr id="4" name="Slide Number Placeholder 3">
            <a:extLst>
              <a:ext uri="{FF2B5EF4-FFF2-40B4-BE49-F238E27FC236}">
                <a16:creationId xmlns:a16="http://schemas.microsoft.com/office/drawing/2014/main" id="{A86851AD-5869-2B86-6412-3E64F27CBBBD}"/>
              </a:ext>
            </a:extLst>
          </p:cNvPr>
          <p:cNvSpPr>
            <a:spLocks noGrp="1"/>
          </p:cNvSpPr>
          <p:nvPr>
            <p:ph type="sldNum" sz="quarter" idx="12"/>
          </p:nvPr>
        </p:nvSpPr>
        <p:spPr/>
        <p:txBody>
          <a:bodyPr/>
          <a:lstStyle/>
          <a:p>
            <a:fld id="{C8F0A55E-6CC8-4884-80D5-372998A897A4}" type="slidenum">
              <a:rPr lang="en-US" smtClean="0"/>
              <a:t>93</a:t>
            </a:fld>
            <a:endParaRPr lang="en-US"/>
          </a:p>
        </p:txBody>
      </p:sp>
    </p:spTree>
    <p:extLst>
      <p:ext uri="{BB962C8B-B14F-4D97-AF65-F5344CB8AC3E}">
        <p14:creationId xmlns:p14="http://schemas.microsoft.com/office/powerpoint/2010/main" val="12325908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F997-8733-4D04-B7E3-4889B673CB55}"/>
              </a:ext>
            </a:extLst>
          </p:cNvPr>
          <p:cNvSpPr>
            <a:spLocks noGrp="1"/>
          </p:cNvSpPr>
          <p:nvPr>
            <p:ph type="title"/>
          </p:nvPr>
        </p:nvSpPr>
        <p:spPr/>
        <p:txBody>
          <a:bodyPr/>
          <a:lstStyle/>
          <a:p>
            <a:r>
              <a:rPr lang="en-US" dirty="0"/>
              <a:t>You can access the complaint forms by linking below:</a:t>
            </a:r>
          </a:p>
        </p:txBody>
      </p:sp>
      <p:sp>
        <p:nvSpPr>
          <p:cNvPr id="3" name="Content Placeholder 2">
            <a:extLst>
              <a:ext uri="{FF2B5EF4-FFF2-40B4-BE49-F238E27FC236}">
                <a16:creationId xmlns:a16="http://schemas.microsoft.com/office/drawing/2014/main" id="{EEC75CC8-F9B9-4F15-AAD5-7474EE3B7F53}"/>
              </a:ext>
            </a:extLst>
          </p:cNvPr>
          <p:cNvSpPr>
            <a:spLocks noGrp="1"/>
          </p:cNvSpPr>
          <p:nvPr>
            <p:ph idx="1"/>
          </p:nvPr>
        </p:nvSpPr>
        <p:spPr/>
        <p:txBody>
          <a:bodyPr/>
          <a:lstStyle/>
          <a:p>
            <a:pPr marL="0" indent="0" rtl="0">
              <a:spcBef>
                <a:spcPts val="0"/>
              </a:spcBef>
              <a:spcAft>
                <a:spcPts val="0"/>
              </a:spcAft>
              <a:buNone/>
            </a:pPr>
            <a:endParaRPr lang="en-US" sz="1800" b="0" i="0" u="none" strike="noStrike" dirty="0">
              <a:solidFill>
                <a:srgbClr val="000000"/>
              </a:solidFill>
              <a:effectLst/>
              <a:latin typeface="Calibri" panose="020F0502020204030204" pitchFamily="34" charset="0"/>
            </a:endParaRPr>
          </a:p>
          <a:p>
            <a:pPr marL="0" indent="0" rtl="0">
              <a:spcBef>
                <a:spcPts val="0"/>
              </a:spcBef>
              <a:spcAft>
                <a:spcPts val="0"/>
              </a:spcAft>
              <a:buNone/>
            </a:pPr>
            <a:r>
              <a:rPr lang="en-US" sz="1800" b="0" i="0" u="none" strike="noStrike" dirty="0">
                <a:solidFill>
                  <a:srgbClr val="000000"/>
                </a:solidFill>
                <a:effectLst/>
                <a:latin typeface="Calibri" panose="020F0502020204030204" pitchFamily="34" charset="0"/>
              </a:rPr>
              <a:t>(English) “Notice of Alleged Safety or Health Violation” (https://www.osha.gov/oshforms/osha7.pdf)</a:t>
            </a:r>
            <a:endParaRPr lang="en-US" b="0" dirty="0">
              <a:effectLst/>
            </a:endParaRPr>
          </a:p>
          <a:p>
            <a:pPr marL="0" indent="0" rtl="0">
              <a:spcBef>
                <a:spcPts val="0"/>
              </a:spcBef>
              <a:spcAft>
                <a:spcPts val="0"/>
              </a:spcAft>
              <a:buNone/>
            </a:pPr>
            <a:br>
              <a:rPr lang="en-US" b="0" dirty="0">
                <a:effectLst/>
              </a:rPr>
            </a:br>
            <a:r>
              <a:rPr lang="en-US" sz="1800" b="0" i="0" u="none" strike="noStrike" dirty="0">
                <a:solidFill>
                  <a:srgbClr val="000000"/>
                </a:solidFill>
                <a:effectLst/>
                <a:latin typeface="Calibri" panose="020F0502020204030204" pitchFamily="34" charset="0"/>
              </a:rPr>
              <a:t>(Spanish) “</a:t>
            </a:r>
            <a:r>
              <a:rPr lang="en-US" sz="1800" b="0" i="0" u="none" strike="noStrike" dirty="0" err="1">
                <a:solidFill>
                  <a:srgbClr val="000000"/>
                </a:solidFill>
                <a:effectLst/>
                <a:latin typeface="Calibri" panose="020F0502020204030204" pitchFamily="34" charset="0"/>
              </a:rPr>
              <a:t>Notificación</a:t>
            </a:r>
            <a:r>
              <a:rPr lang="en-US" sz="1800" b="0" i="0" u="none" strike="noStrike" dirty="0">
                <a:solidFill>
                  <a:srgbClr val="000000"/>
                </a:solidFill>
                <a:effectLst/>
                <a:latin typeface="Calibri" panose="020F0502020204030204" pitchFamily="34" charset="0"/>
              </a:rPr>
              <a:t> de una </a:t>
            </a:r>
            <a:r>
              <a:rPr lang="en-US" sz="1800" b="0" i="0" u="none" strike="noStrike" dirty="0" err="1">
                <a:solidFill>
                  <a:srgbClr val="000000"/>
                </a:solidFill>
                <a:effectLst/>
                <a:latin typeface="Calibri" panose="020F0502020204030204" pitchFamily="34" charset="0"/>
              </a:rPr>
              <a:t>Queja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en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Seguridad</a:t>
            </a:r>
            <a:r>
              <a:rPr lang="en-US" sz="1800" b="0" i="0" u="none" strike="noStrike" dirty="0">
                <a:solidFill>
                  <a:srgbClr val="000000"/>
                </a:solidFill>
                <a:effectLst/>
                <a:latin typeface="Calibri" panose="020F0502020204030204" pitchFamily="34" charset="0"/>
              </a:rPr>
              <a:t> y </a:t>
            </a:r>
            <a:r>
              <a:rPr lang="en-US" sz="1800" b="0" i="0" u="none" strike="noStrike" dirty="0" err="1">
                <a:solidFill>
                  <a:srgbClr val="000000"/>
                </a:solidFill>
                <a:effectLst/>
                <a:latin typeface="Calibri" panose="020F0502020204030204" pitchFamily="34" charset="0"/>
              </a:rPr>
              <a:t>Salud</a:t>
            </a:r>
            <a:r>
              <a:rPr lang="en-US" sz="1800" b="0" i="0" u="none" strike="noStrike" dirty="0">
                <a:solidFill>
                  <a:srgbClr val="000000"/>
                </a:solidFill>
                <a:effectLst/>
                <a:latin typeface="Calibri" panose="020F0502020204030204" pitchFamily="34" charset="0"/>
              </a:rPr>
              <a:t>” (https://www.osha.gov/oshforms/OSHA7_SPANISH.pdf)</a:t>
            </a:r>
            <a:endParaRPr lang="en-US" b="0" dirty="0">
              <a:effectLst/>
            </a:endParaRP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25431E-270B-CD68-5F1B-A1C13A83B0D7}"/>
              </a:ext>
            </a:extLst>
          </p:cNvPr>
          <p:cNvSpPr>
            <a:spLocks noGrp="1"/>
          </p:cNvSpPr>
          <p:nvPr>
            <p:ph type="sldNum" sz="quarter" idx="12"/>
          </p:nvPr>
        </p:nvSpPr>
        <p:spPr/>
        <p:txBody>
          <a:bodyPr/>
          <a:lstStyle/>
          <a:p>
            <a:fld id="{C8F0A55E-6CC8-4884-80D5-372998A897A4}" type="slidenum">
              <a:rPr lang="en-US" smtClean="0"/>
              <a:t>94</a:t>
            </a:fld>
            <a:endParaRPr lang="en-US"/>
          </a:p>
        </p:txBody>
      </p:sp>
    </p:spTree>
    <p:extLst>
      <p:ext uri="{BB962C8B-B14F-4D97-AF65-F5344CB8AC3E}">
        <p14:creationId xmlns:p14="http://schemas.microsoft.com/office/powerpoint/2010/main" val="22412099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D7DF-579E-4DFD-A441-99042AC9912B}"/>
              </a:ext>
            </a:extLst>
          </p:cNvPr>
          <p:cNvSpPr>
            <a:spLocks noGrp="1"/>
          </p:cNvSpPr>
          <p:nvPr>
            <p:ph type="title"/>
          </p:nvPr>
        </p:nvSpPr>
        <p:spPr/>
        <p:txBody>
          <a:bodyPr/>
          <a:lstStyle/>
          <a:p>
            <a:r>
              <a:rPr lang="en-US" b="0" i="0">
                <a:solidFill>
                  <a:srgbClr val="2B2B2B"/>
                </a:solidFill>
                <a:effectLst/>
                <a:latin typeface="helvetica" panose="020B0604020202020204" pitchFamily="34" charset="0"/>
              </a:rPr>
              <a:t> Section </a:t>
            </a:r>
            <a:r>
              <a:rPr lang="en-US" b="0" i="0" dirty="0">
                <a:solidFill>
                  <a:srgbClr val="2B2B2B"/>
                </a:solidFill>
                <a:effectLst/>
                <a:latin typeface="helvetica" panose="020B0604020202020204" pitchFamily="34" charset="0"/>
              </a:rPr>
              <a:t>11(c) of the OSH Act</a:t>
            </a:r>
            <a:endParaRPr lang="en-US" dirty="0"/>
          </a:p>
        </p:txBody>
      </p:sp>
      <p:sp>
        <p:nvSpPr>
          <p:cNvPr id="3" name="Content Placeholder 2">
            <a:extLst>
              <a:ext uri="{FF2B5EF4-FFF2-40B4-BE49-F238E27FC236}">
                <a16:creationId xmlns:a16="http://schemas.microsoft.com/office/drawing/2014/main" id="{28AB2509-F326-4CA5-9E4D-5FB82BAB7336}"/>
              </a:ext>
            </a:extLst>
          </p:cNvPr>
          <p:cNvSpPr>
            <a:spLocks noGrp="1"/>
          </p:cNvSpPr>
          <p:nvPr>
            <p:ph idx="1"/>
          </p:nvPr>
        </p:nvSpPr>
        <p:spPr/>
        <p:txBody>
          <a:bodyPr/>
          <a:lstStyle/>
          <a:p>
            <a:pPr marL="0" indent="0">
              <a:buNone/>
            </a:pPr>
            <a:r>
              <a:rPr lang="en-US" b="0" i="0" dirty="0">
                <a:solidFill>
                  <a:srgbClr val="2B2B2B"/>
                </a:solidFill>
                <a:effectLst/>
                <a:latin typeface="helvetica" panose="020B0604020202020204" pitchFamily="34" charset="0"/>
              </a:rPr>
              <a:t>“No person shall discharge or in any manner discriminate against any employee because such employee has filed any complaint or instituted or caused to be instituted any proceeding under or related to this Act or has testified or is about to testify in any such proceeding or because of the exercise by such employee on behalf of himself or others of any right afforded by this Act.”</a:t>
            </a:r>
            <a:endParaRPr lang="en-US" dirty="0"/>
          </a:p>
        </p:txBody>
      </p:sp>
      <p:sp>
        <p:nvSpPr>
          <p:cNvPr id="4" name="Slide Number Placeholder 3">
            <a:extLst>
              <a:ext uri="{FF2B5EF4-FFF2-40B4-BE49-F238E27FC236}">
                <a16:creationId xmlns:a16="http://schemas.microsoft.com/office/drawing/2014/main" id="{BAF6CBFA-01D5-1A90-E341-C9ECFE4E919C}"/>
              </a:ext>
            </a:extLst>
          </p:cNvPr>
          <p:cNvSpPr>
            <a:spLocks noGrp="1"/>
          </p:cNvSpPr>
          <p:nvPr>
            <p:ph type="sldNum" sz="quarter" idx="12"/>
          </p:nvPr>
        </p:nvSpPr>
        <p:spPr/>
        <p:txBody>
          <a:bodyPr/>
          <a:lstStyle/>
          <a:p>
            <a:fld id="{C8F0A55E-6CC8-4884-80D5-372998A897A4}" type="slidenum">
              <a:rPr lang="en-US" smtClean="0"/>
              <a:t>95</a:t>
            </a:fld>
            <a:endParaRPr lang="en-US"/>
          </a:p>
        </p:txBody>
      </p:sp>
    </p:spTree>
    <p:extLst>
      <p:ext uri="{BB962C8B-B14F-4D97-AF65-F5344CB8AC3E}">
        <p14:creationId xmlns:p14="http://schemas.microsoft.com/office/powerpoint/2010/main" val="33445141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200A-26AE-42B8-8987-4A697E67E8EA}"/>
              </a:ext>
            </a:extLst>
          </p:cNvPr>
          <p:cNvSpPr>
            <a:spLocks noGrp="1"/>
          </p:cNvSpPr>
          <p:nvPr>
            <p:ph type="title"/>
          </p:nvPr>
        </p:nvSpPr>
        <p:spPr/>
        <p:txBody>
          <a:bodyPr/>
          <a:lstStyle/>
          <a:p>
            <a:r>
              <a:rPr lang="en-US" dirty="0"/>
              <a:t>What if the employer discriminates or retaliates against after you file a complaint?</a:t>
            </a:r>
          </a:p>
        </p:txBody>
      </p:sp>
      <p:sp>
        <p:nvSpPr>
          <p:cNvPr id="3" name="Content Placeholder 2">
            <a:extLst>
              <a:ext uri="{FF2B5EF4-FFF2-40B4-BE49-F238E27FC236}">
                <a16:creationId xmlns:a16="http://schemas.microsoft.com/office/drawing/2014/main" id="{8C11E7F5-3FDB-4147-8CC2-21552BF60E2F}"/>
              </a:ext>
            </a:extLst>
          </p:cNvPr>
          <p:cNvSpPr>
            <a:spLocks noGrp="1"/>
          </p:cNvSpPr>
          <p:nvPr>
            <p:ph idx="1"/>
          </p:nvPr>
        </p:nvSpPr>
        <p:spPr/>
        <p:txBody>
          <a:bodyPr/>
          <a:lstStyle/>
          <a:p>
            <a:pPr marL="0" indent="0">
              <a:buNone/>
            </a:pPr>
            <a:r>
              <a:rPr lang="en-US" b="0" i="0" dirty="0">
                <a:solidFill>
                  <a:srgbClr val="2B2B2B"/>
                </a:solidFill>
                <a:effectLst/>
                <a:latin typeface="helvetica" panose="020B0604020202020204" pitchFamily="34" charset="0"/>
              </a:rPr>
              <a:t>If an employee believes they have been discriminated against in violation of section 11(c) –</a:t>
            </a:r>
          </a:p>
          <a:p>
            <a:pPr marL="0" indent="0">
              <a:buNone/>
            </a:pPr>
            <a:r>
              <a:rPr lang="en-US" dirty="0">
                <a:solidFill>
                  <a:srgbClr val="2B2B2B"/>
                </a:solidFill>
                <a:latin typeface="helvetica" panose="020B0604020202020204" pitchFamily="34" charset="0"/>
              </a:rPr>
              <a:t>T</a:t>
            </a:r>
            <a:r>
              <a:rPr lang="en-US" b="0" i="0" dirty="0">
                <a:solidFill>
                  <a:srgbClr val="2B2B2B"/>
                </a:solidFill>
                <a:effectLst/>
                <a:latin typeface="helvetica" panose="020B0604020202020204" pitchFamily="34" charset="0"/>
              </a:rPr>
              <a:t>he employee has 30 days after the violation to lodge a complaint with the Secretary of Labor</a:t>
            </a:r>
            <a:endParaRPr lang="en-US" dirty="0"/>
          </a:p>
        </p:txBody>
      </p:sp>
      <p:sp>
        <p:nvSpPr>
          <p:cNvPr id="4" name="Slide Number Placeholder 3">
            <a:extLst>
              <a:ext uri="{FF2B5EF4-FFF2-40B4-BE49-F238E27FC236}">
                <a16:creationId xmlns:a16="http://schemas.microsoft.com/office/drawing/2014/main" id="{0210CF4A-5AF1-D7CB-1CB8-DEE5135D99D2}"/>
              </a:ext>
            </a:extLst>
          </p:cNvPr>
          <p:cNvSpPr>
            <a:spLocks noGrp="1"/>
          </p:cNvSpPr>
          <p:nvPr>
            <p:ph type="sldNum" sz="quarter" idx="12"/>
          </p:nvPr>
        </p:nvSpPr>
        <p:spPr/>
        <p:txBody>
          <a:bodyPr/>
          <a:lstStyle/>
          <a:p>
            <a:fld id="{C8F0A55E-6CC8-4884-80D5-372998A897A4}" type="slidenum">
              <a:rPr lang="en-US" smtClean="0"/>
              <a:t>96</a:t>
            </a:fld>
            <a:endParaRPr lang="en-US"/>
          </a:p>
        </p:txBody>
      </p:sp>
    </p:spTree>
    <p:extLst>
      <p:ext uri="{BB962C8B-B14F-4D97-AF65-F5344CB8AC3E}">
        <p14:creationId xmlns:p14="http://schemas.microsoft.com/office/powerpoint/2010/main" val="3920527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93AB-5EBB-45A4-BD4C-52FA1D27D438}"/>
              </a:ext>
            </a:extLst>
          </p:cNvPr>
          <p:cNvSpPr>
            <a:spLocks noGrp="1"/>
          </p:cNvSpPr>
          <p:nvPr>
            <p:ph type="title"/>
          </p:nvPr>
        </p:nvSpPr>
        <p:spPr/>
        <p:txBody>
          <a:bodyPr/>
          <a:lstStyle/>
          <a:p>
            <a:r>
              <a:rPr lang="en-US" dirty="0"/>
              <a:t>Let’s File a Complaint</a:t>
            </a:r>
          </a:p>
        </p:txBody>
      </p:sp>
      <p:sp>
        <p:nvSpPr>
          <p:cNvPr id="3" name="Content Placeholder 2">
            <a:extLst>
              <a:ext uri="{FF2B5EF4-FFF2-40B4-BE49-F238E27FC236}">
                <a16:creationId xmlns:a16="http://schemas.microsoft.com/office/drawing/2014/main" id="{0DE098F8-7732-4272-B40B-5B81F903721E}"/>
              </a:ext>
            </a:extLst>
          </p:cNvPr>
          <p:cNvSpPr>
            <a:spLocks noGrp="1"/>
          </p:cNvSpPr>
          <p:nvPr>
            <p:ph sz="half" idx="1"/>
          </p:nvPr>
        </p:nvSpPr>
        <p:spPr/>
        <p:txBody>
          <a:bodyPr/>
          <a:lstStyle/>
          <a:p>
            <a:r>
              <a:rPr lang="en-US" sz="4000" dirty="0"/>
              <a:t>Describe the hazard.</a:t>
            </a:r>
          </a:p>
          <a:p>
            <a:r>
              <a:rPr lang="en-US" sz="4000" dirty="0"/>
              <a:t>How many people are affected?</a:t>
            </a:r>
          </a:p>
          <a:p>
            <a:endParaRPr lang="en-US" dirty="0"/>
          </a:p>
        </p:txBody>
      </p:sp>
      <p:sp>
        <p:nvSpPr>
          <p:cNvPr id="4" name="Content Placeholder 3">
            <a:extLst>
              <a:ext uri="{FF2B5EF4-FFF2-40B4-BE49-F238E27FC236}">
                <a16:creationId xmlns:a16="http://schemas.microsoft.com/office/drawing/2014/main" id="{4AE8B0C7-3008-41F5-A7F6-A394A8D7A98C}"/>
              </a:ext>
            </a:extLst>
          </p:cNvPr>
          <p:cNvSpPr>
            <a:spLocks noGrp="1"/>
          </p:cNvSpPr>
          <p:nvPr>
            <p:ph sz="half" idx="2"/>
          </p:nvPr>
        </p:nvSpPr>
        <p:spPr/>
        <p:txBody>
          <a:bodyPr/>
          <a:lstStyle/>
          <a:p>
            <a:r>
              <a:rPr lang="en-US" sz="4000" dirty="0"/>
              <a:t>Did you bring it to the attention of your employer?</a:t>
            </a:r>
          </a:p>
          <a:p>
            <a:r>
              <a:rPr lang="en-US" sz="4000" dirty="0"/>
              <a:t>Did you report it to another government agency?</a:t>
            </a:r>
          </a:p>
          <a:p>
            <a:endParaRPr lang="en-US" dirty="0"/>
          </a:p>
        </p:txBody>
      </p:sp>
      <p:sp>
        <p:nvSpPr>
          <p:cNvPr id="5" name="Slide Number Placeholder 4">
            <a:extLst>
              <a:ext uri="{FF2B5EF4-FFF2-40B4-BE49-F238E27FC236}">
                <a16:creationId xmlns:a16="http://schemas.microsoft.com/office/drawing/2014/main" id="{9C9BDD7C-3EF2-E41E-869A-29540D3EC476}"/>
              </a:ext>
            </a:extLst>
          </p:cNvPr>
          <p:cNvSpPr>
            <a:spLocks noGrp="1"/>
          </p:cNvSpPr>
          <p:nvPr>
            <p:ph type="sldNum" sz="quarter" idx="12"/>
          </p:nvPr>
        </p:nvSpPr>
        <p:spPr/>
        <p:txBody>
          <a:bodyPr/>
          <a:lstStyle/>
          <a:p>
            <a:fld id="{C8F0A55E-6CC8-4884-80D5-372998A897A4}" type="slidenum">
              <a:rPr lang="en-US" smtClean="0"/>
              <a:t>97</a:t>
            </a:fld>
            <a:endParaRPr lang="en-US"/>
          </a:p>
        </p:txBody>
      </p:sp>
    </p:spTree>
    <p:extLst>
      <p:ext uri="{BB962C8B-B14F-4D97-AF65-F5344CB8AC3E}">
        <p14:creationId xmlns:p14="http://schemas.microsoft.com/office/powerpoint/2010/main" val="2245507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4272-0173-47FB-8E3D-71EB0A629C5E}"/>
              </a:ext>
            </a:extLst>
          </p:cNvPr>
          <p:cNvSpPr>
            <a:spLocks noGrp="1"/>
          </p:cNvSpPr>
          <p:nvPr>
            <p:ph type="title"/>
          </p:nvPr>
        </p:nvSpPr>
        <p:spPr/>
        <p:txBody>
          <a:bodyPr/>
          <a:lstStyle/>
          <a:p>
            <a:r>
              <a:rPr lang="en-US" dirty="0"/>
              <a:t>Our Local OSHA Office</a:t>
            </a:r>
          </a:p>
        </p:txBody>
      </p:sp>
      <p:sp>
        <p:nvSpPr>
          <p:cNvPr id="3" name="Content Placeholder 2">
            <a:extLst>
              <a:ext uri="{FF2B5EF4-FFF2-40B4-BE49-F238E27FC236}">
                <a16:creationId xmlns:a16="http://schemas.microsoft.com/office/drawing/2014/main" id="{60CF3570-7A98-427E-A952-F128617264A1}"/>
              </a:ext>
            </a:extLst>
          </p:cNvPr>
          <p:cNvSpPr>
            <a:spLocks noGrp="1"/>
          </p:cNvSpPr>
          <p:nvPr>
            <p:ph sz="half" idx="1"/>
          </p:nvPr>
        </p:nvSpPr>
        <p:spPr/>
        <p:txBody>
          <a:bodyPr/>
          <a:lstStyle/>
          <a:p>
            <a:pPr marL="0" indent="0" algn="l">
              <a:buNone/>
            </a:pPr>
            <a:r>
              <a:rPr lang="en-US" b="1" i="0" dirty="0">
                <a:solidFill>
                  <a:srgbClr val="333333"/>
                </a:solidFill>
                <a:effectLst/>
                <a:latin typeface="Helvetica Neue"/>
              </a:rPr>
              <a:t>Harrisburg Area Office</a:t>
            </a:r>
            <a:endParaRPr lang="en-US" b="0" i="0" dirty="0">
              <a:solidFill>
                <a:srgbClr val="333333"/>
              </a:solidFill>
              <a:effectLst/>
              <a:latin typeface="Helvetica Neue"/>
            </a:endParaRPr>
          </a:p>
          <a:p>
            <a:pPr algn="l"/>
            <a:r>
              <a:rPr lang="en-US" b="0" i="0" dirty="0">
                <a:solidFill>
                  <a:srgbClr val="333333"/>
                </a:solidFill>
                <a:effectLst/>
                <a:latin typeface="Helvetica Neue"/>
              </a:rPr>
              <a:t>U.S. Department of Labor - OSHA 43 Kline Plaza</a:t>
            </a:r>
            <a:br>
              <a:rPr lang="en-US" b="0" i="0" dirty="0">
                <a:solidFill>
                  <a:srgbClr val="333333"/>
                </a:solidFill>
                <a:effectLst/>
                <a:latin typeface="Helvetica Neue"/>
              </a:rPr>
            </a:br>
            <a:r>
              <a:rPr lang="en-US" b="0" i="0" dirty="0">
                <a:solidFill>
                  <a:srgbClr val="333333"/>
                </a:solidFill>
                <a:effectLst/>
                <a:latin typeface="Helvetica Neue"/>
              </a:rPr>
              <a:t>Harrisburg,  PA 17104-1529</a:t>
            </a:r>
          </a:p>
          <a:p>
            <a:pPr marL="0" indent="0" algn="l">
              <a:buNone/>
            </a:pPr>
            <a:r>
              <a:rPr lang="en-US" b="0" i="0" dirty="0">
                <a:solidFill>
                  <a:srgbClr val="333333"/>
                </a:solidFill>
                <a:effectLst/>
                <a:latin typeface="Helvetica Neue"/>
              </a:rPr>
              <a:t>(717) 782-3902</a:t>
            </a:r>
          </a:p>
          <a:p>
            <a:endParaRPr lang="en-US" dirty="0"/>
          </a:p>
        </p:txBody>
      </p:sp>
      <p:sp>
        <p:nvSpPr>
          <p:cNvPr id="4" name="Content Placeholder 3">
            <a:extLst>
              <a:ext uri="{FF2B5EF4-FFF2-40B4-BE49-F238E27FC236}">
                <a16:creationId xmlns:a16="http://schemas.microsoft.com/office/drawing/2014/main" id="{9BCA169C-36AA-4E44-AF7D-9A7B46B1CB84}"/>
              </a:ext>
            </a:extLst>
          </p:cNvPr>
          <p:cNvSpPr>
            <a:spLocks noGrp="1"/>
          </p:cNvSpPr>
          <p:nvPr>
            <p:ph sz="half" idx="2"/>
          </p:nvPr>
        </p:nvSpPr>
        <p:spPr/>
        <p:txBody>
          <a:bodyPr/>
          <a:lstStyle/>
          <a:p>
            <a:pPr marL="0" indent="0" algn="l">
              <a:buNone/>
            </a:pPr>
            <a:r>
              <a:rPr lang="en-US" b="1" i="0" dirty="0">
                <a:solidFill>
                  <a:srgbClr val="333333"/>
                </a:solidFill>
                <a:effectLst/>
                <a:latin typeface="Helvetica Neue"/>
              </a:rPr>
              <a:t>Philadelphia Area Office</a:t>
            </a:r>
            <a:endParaRPr lang="en-US" b="0" i="0" dirty="0">
              <a:solidFill>
                <a:srgbClr val="333333"/>
              </a:solidFill>
              <a:effectLst/>
              <a:latin typeface="Helvetica Neue"/>
            </a:endParaRPr>
          </a:p>
          <a:p>
            <a:pPr algn="l"/>
            <a:r>
              <a:rPr lang="en-US" b="0" i="0" dirty="0">
                <a:solidFill>
                  <a:srgbClr val="333333"/>
                </a:solidFill>
                <a:effectLst/>
                <a:latin typeface="Helvetica Neue"/>
              </a:rPr>
              <a:t>U.S. Department of Labor - OSHA 1835 Market Street Mailstop OSHA-AO/21</a:t>
            </a:r>
            <a:br>
              <a:rPr lang="en-US" b="0" i="0" dirty="0">
                <a:solidFill>
                  <a:srgbClr val="333333"/>
                </a:solidFill>
                <a:effectLst/>
                <a:latin typeface="Helvetica Neue"/>
              </a:rPr>
            </a:br>
            <a:r>
              <a:rPr lang="en-US" b="0" i="0" dirty="0">
                <a:solidFill>
                  <a:srgbClr val="333333"/>
                </a:solidFill>
                <a:effectLst/>
                <a:latin typeface="Helvetica Neue"/>
              </a:rPr>
              <a:t>Philadelphia,  PA 19103</a:t>
            </a:r>
          </a:p>
          <a:p>
            <a:pPr marL="0" indent="0" algn="l">
              <a:buNone/>
            </a:pPr>
            <a:r>
              <a:rPr lang="en-US" b="0" i="0" dirty="0">
                <a:solidFill>
                  <a:srgbClr val="333333"/>
                </a:solidFill>
                <a:effectLst/>
                <a:latin typeface="Helvetica Neue"/>
              </a:rPr>
              <a:t>(215) 597-4955</a:t>
            </a:r>
          </a:p>
          <a:p>
            <a:endParaRPr lang="en-US" dirty="0"/>
          </a:p>
        </p:txBody>
      </p:sp>
      <p:sp>
        <p:nvSpPr>
          <p:cNvPr id="5" name="Slide Number Placeholder 4">
            <a:extLst>
              <a:ext uri="{FF2B5EF4-FFF2-40B4-BE49-F238E27FC236}">
                <a16:creationId xmlns:a16="http://schemas.microsoft.com/office/drawing/2014/main" id="{DB85772D-9127-1B68-55DD-F88770C0BA92}"/>
              </a:ext>
            </a:extLst>
          </p:cNvPr>
          <p:cNvSpPr>
            <a:spLocks noGrp="1"/>
          </p:cNvSpPr>
          <p:nvPr>
            <p:ph type="sldNum" sz="quarter" idx="12"/>
          </p:nvPr>
        </p:nvSpPr>
        <p:spPr/>
        <p:txBody>
          <a:bodyPr/>
          <a:lstStyle/>
          <a:p>
            <a:fld id="{C8F0A55E-6CC8-4884-80D5-372998A897A4}" type="slidenum">
              <a:rPr lang="en-US" smtClean="0"/>
              <a:t>98</a:t>
            </a:fld>
            <a:endParaRPr lang="en-US"/>
          </a:p>
        </p:txBody>
      </p:sp>
    </p:spTree>
    <p:extLst>
      <p:ext uri="{BB962C8B-B14F-4D97-AF65-F5344CB8AC3E}">
        <p14:creationId xmlns:p14="http://schemas.microsoft.com/office/powerpoint/2010/main" val="21219311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1060</TotalTime>
  <Words>9122</Words>
  <Application>Microsoft Office PowerPoint</Application>
  <PresentationFormat>Widescreen</PresentationFormat>
  <Paragraphs>790</Paragraphs>
  <Slides>98</Slides>
  <Notes>52</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98</vt:i4>
      </vt:variant>
    </vt:vector>
  </HeadingPairs>
  <TitlesOfParts>
    <vt:vector size="122" baseType="lpstr">
      <vt:lpstr>Arial</vt:lpstr>
      <vt:lpstr>BentonSans</vt:lpstr>
      <vt:lpstr>Calibri</vt:lpstr>
      <vt:lpstr>Calibri Light</vt:lpstr>
      <vt:lpstr>Gotham 3r</vt:lpstr>
      <vt:lpstr>Gotham-Light</vt:lpstr>
      <vt:lpstr>Helvetica</vt:lpstr>
      <vt:lpstr>Helvetica</vt:lpstr>
      <vt:lpstr>Helvetica Neue</vt:lpstr>
      <vt:lpstr>Lato</vt:lpstr>
      <vt:lpstr>Lato</vt:lpstr>
      <vt:lpstr>Merriweather</vt:lpstr>
      <vt:lpstr>noto_sansregular</vt:lpstr>
      <vt:lpstr>open sans</vt:lpstr>
      <vt:lpstr>open sans</vt:lpstr>
      <vt:lpstr>oswald</vt:lpstr>
      <vt:lpstr>proxima-nova</vt:lpstr>
      <vt:lpstr>proxima-nova</vt:lpstr>
      <vt:lpstr>Source Sans Pro</vt:lpstr>
      <vt:lpstr>Times New Roman</vt:lpstr>
      <vt:lpstr>Utopia</vt:lpstr>
      <vt:lpstr>verdana</vt:lpstr>
      <vt:lpstr>Wingdings</vt:lpstr>
      <vt:lpstr>Office Theme</vt:lpstr>
      <vt:lpstr> Training Program Workplace Safety and Health Training on Infectious Diseases, Including COVID-19 </vt:lpstr>
      <vt:lpstr>OSHA Disclaimer</vt:lpstr>
      <vt:lpstr>Unit 1: Infectious Diseases</vt:lpstr>
      <vt:lpstr>Learning Objectives</vt:lpstr>
      <vt:lpstr>Discussion: Have you ever- ?</vt:lpstr>
      <vt:lpstr>How are infectious diseases spread?</vt:lpstr>
      <vt:lpstr>What are some examples of infectious diseases?</vt:lpstr>
      <vt:lpstr>What causes a cold to spread?</vt:lpstr>
      <vt:lpstr>How do you protect yourself and others from the common cold?</vt:lpstr>
      <vt:lpstr>Just for Fun: Test your knowledge of the Flu</vt:lpstr>
      <vt:lpstr>Question number 1</vt:lpstr>
      <vt:lpstr>Answer to #1 - True</vt:lpstr>
      <vt:lpstr>Question number 3</vt:lpstr>
      <vt:lpstr>Answer to question #3: False</vt:lpstr>
      <vt:lpstr>Question number 4</vt:lpstr>
      <vt:lpstr>Answer to question #4 - True</vt:lpstr>
      <vt:lpstr>Unit 2: COVID-19</vt:lpstr>
      <vt:lpstr>Learning Objectives</vt:lpstr>
      <vt:lpstr>What is COVID-19?</vt:lpstr>
      <vt:lpstr>How many people have died from COVID-19 around the world?</vt:lpstr>
      <vt:lpstr>What are common early symptoms of COVID disease?</vt:lpstr>
      <vt:lpstr>Common early symptoms of COVID disease (continued)</vt:lpstr>
      <vt:lpstr>Does everyone with COVID-19 infection have symptoms?</vt:lpstr>
      <vt:lpstr>When should I seek medical attention? </vt:lpstr>
      <vt:lpstr>What underlying conditions increase people’s risk for severe COVID-19?</vt:lpstr>
      <vt:lpstr>Examples of underlying conditions that increase risk of severe COVID (continued)</vt:lpstr>
      <vt:lpstr>Does COVID-19 affect the lungs?</vt:lpstr>
      <vt:lpstr>How does COVID-19 usually spread?</vt:lpstr>
      <vt:lpstr>How does contact with an infected person transmit the virus?</vt:lpstr>
      <vt:lpstr>How is COVID Spread Through the Air? </vt:lpstr>
      <vt:lpstr>Why does the SARS-CoV-2 virus spread in enclosed spaces?</vt:lpstr>
      <vt:lpstr>What common activities put you at higher risk of COVID-19 infection?</vt:lpstr>
      <vt:lpstr>Discussion: Enrique and Marisol</vt:lpstr>
      <vt:lpstr>Discussion: Gabriel and Marisol’s Problem</vt:lpstr>
      <vt:lpstr>Question number 1</vt:lpstr>
      <vt:lpstr>Answer to question # 1 - False</vt:lpstr>
      <vt:lpstr>Question number 2</vt:lpstr>
      <vt:lpstr>Answer to question #2 - True</vt:lpstr>
      <vt:lpstr>Question number 3</vt:lpstr>
      <vt:lpstr>Answer to question #3 - True</vt:lpstr>
      <vt:lpstr>Unit 3: Protect Yourself and Others</vt:lpstr>
      <vt:lpstr>OSHA Disclaimer</vt:lpstr>
      <vt:lpstr>Learning Objectives</vt:lpstr>
      <vt:lpstr>Learning Objectives (continued)</vt:lpstr>
      <vt:lpstr>Let’s talk about your experiences with vaccines </vt:lpstr>
      <vt:lpstr> How does our immune system defend us? </vt:lpstr>
      <vt:lpstr>How do vaccines help our bodies?  </vt:lpstr>
      <vt:lpstr> What is the best way to protect yourself from COVID-19? </vt:lpstr>
      <vt:lpstr>How long do side effects from the vaccine last?</vt:lpstr>
      <vt:lpstr>  How much does it cost to get a COVID-19 vaccine? </vt:lpstr>
      <vt:lpstr> Do I need a social security number to get a COVID-19 vaccine? </vt:lpstr>
      <vt:lpstr>Can someone without a residency permit still get a vaccine? </vt:lpstr>
      <vt:lpstr>Will my personal information be shared with law enforcement or Immigration services?</vt:lpstr>
      <vt:lpstr>How should I prepare for the vaccination?</vt:lpstr>
      <vt:lpstr>Slow the Spread</vt:lpstr>
      <vt:lpstr>Masks</vt:lpstr>
      <vt:lpstr>When should I wear a mask?</vt:lpstr>
      <vt:lpstr>What type of mask should I wear?</vt:lpstr>
      <vt:lpstr>Can I wear a bandana to protect myself and others from COVID-19?</vt:lpstr>
      <vt:lpstr>How should I properly wear a mask?</vt:lpstr>
      <vt:lpstr>How should I handle my mask?</vt:lpstr>
      <vt:lpstr>Physical Distancing</vt:lpstr>
      <vt:lpstr>When should I keep physical distance to someone? </vt:lpstr>
      <vt:lpstr>Why should we keep 6 feet of distance? </vt:lpstr>
      <vt:lpstr>Handwashing </vt:lpstr>
      <vt:lpstr>Why is it important to wash our hands?</vt:lpstr>
      <vt:lpstr>What is the best way to wash my hands?</vt:lpstr>
      <vt:lpstr>Travel</vt:lpstr>
      <vt:lpstr>What should we do when traveling in a van?</vt:lpstr>
      <vt:lpstr>Why should I avoid touching my eyes, nose or mouth with unwashed hands? </vt:lpstr>
      <vt:lpstr>Respiratory Hygiene</vt:lpstr>
      <vt:lpstr>What should we do if we must sneeze or cough while wearing a mask?</vt:lpstr>
      <vt:lpstr>What should we do if we must sneeze or cough without a mask on?</vt:lpstr>
      <vt:lpstr>Unit 4: Tackling Problems</vt:lpstr>
      <vt:lpstr>Learning Objectives</vt:lpstr>
      <vt:lpstr>Isabella and Maria at Work</vt:lpstr>
      <vt:lpstr>Enrique and Marisol</vt:lpstr>
      <vt:lpstr>Gabriel and Elena’s Problem</vt:lpstr>
      <vt:lpstr>Camila and Valentina’s problem</vt:lpstr>
      <vt:lpstr>Daniela and Mia’s problem</vt:lpstr>
      <vt:lpstr>Diego and Antonio’s problem</vt:lpstr>
      <vt:lpstr>Jose and Alejandrina’s problem</vt:lpstr>
      <vt:lpstr>Jose, Alejandrina, and Martha’s problem</vt:lpstr>
      <vt:lpstr>Jose Louis and Enrique’s problem</vt:lpstr>
      <vt:lpstr>Carlos and Miguel’s problem</vt:lpstr>
      <vt:lpstr>Rafael, Teresa, and Maria’s problem</vt:lpstr>
      <vt:lpstr>Francisco, Juan, and Rosa’s problem </vt:lpstr>
      <vt:lpstr>PowerPoint Presentation</vt:lpstr>
      <vt:lpstr>What if?</vt:lpstr>
      <vt:lpstr>OSHA</vt:lpstr>
      <vt:lpstr>Your right to file a complaint</vt:lpstr>
      <vt:lpstr>5 Ways to File a Complaint with OSHA</vt:lpstr>
      <vt:lpstr>How to file a complaint with OSHA</vt:lpstr>
      <vt:lpstr>You can access the complaint forms by linking below:</vt:lpstr>
      <vt:lpstr> Section 11(c) of the OSH Act</vt:lpstr>
      <vt:lpstr>What if the employer discriminates or retaliates against after you file a complaint?</vt:lpstr>
      <vt:lpstr>Let’s File a Complaint</vt:lpstr>
      <vt:lpstr>Our Local OSHA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Grogan Ullah</dc:creator>
  <cp:lastModifiedBy>Grogan Ullah</cp:lastModifiedBy>
  <cp:revision>43</cp:revision>
  <dcterms:created xsi:type="dcterms:W3CDTF">2021-11-01T14:39:00Z</dcterms:created>
  <dcterms:modified xsi:type="dcterms:W3CDTF">2023-10-16T15:10:34Z</dcterms:modified>
</cp:coreProperties>
</file>